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304" r:id="rId45"/>
    <p:sldId id="302" r:id="rId46"/>
    <p:sldId id="305" r:id="rId47"/>
    <p:sldId id="306" r:id="rId48"/>
    <p:sldId id="299" r:id="rId49"/>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93">
          <p15:clr>
            <a:srgbClr val="A4A3A4"/>
          </p15:clr>
        </p15:guide>
        <p15:guide id="2" orient="horz" pos="748">
          <p15:clr>
            <a:srgbClr val="A4A3A4"/>
          </p15:clr>
        </p15:guide>
        <p15:guide id="3" orient="horz" pos="785">
          <p15:clr>
            <a:srgbClr val="A4A3A4"/>
          </p15:clr>
        </p15:guide>
        <p15:guide id="4" orient="horz" pos="432">
          <p15:clr>
            <a:srgbClr val="A4A3A4"/>
          </p15:clr>
        </p15:guide>
        <p15:guide id="5" orient="horz" pos="262">
          <p15:clr>
            <a:srgbClr val="A4A3A4"/>
          </p15:clr>
        </p15:guide>
        <p15:guide id="6" orient="horz" pos="3938">
          <p15:clr>
            <a:srgbClr val="A4A3A4"/>
          </p15:clr>
        </p15:guide>
        <p15:guide id="7" orient="horz" pos="1173">
          <p15:clr>
            <a:srgbClr val="A4A3A4"/>
          </p15:clr>
        </p15:guide>
        <p15:guide id="8" orient="horz" pos="1630">
          <p15:clr>
            <a:srgbClr val="A4A3A4"/>
          </p15:clr>
        </p15:guide>
        <p15:guide id="9" orient="horz" pos="3802">
          <p15:clr>
            <a:srgbClr val="A4A3A4"/>
          </p15:clr>
        </p15:guide>
        <p15:guide id="10" orient="horz" pos="1042">
          <p15:clr>
            <a:srgbClr val="A4A3A4"/>
          </p15:clr>
        </p15:guide>
        <p15:guide id="11" pos="255">
          <p15:clr>
            <a:srgbClr val="A4A3A4"/>
          </p15:clr>
        </p15:guide>
        <p15:guide id="12" pos="5506">
          <p15:clr>
            <a:srgbClr val="A4A3A4"/>
          </p15:clr>
        </p15:guide>
        <p15:guide id="13" pos="2879">
          <p15:clr>
            <a:srgbClr val="A4A3A4"/>
          </p15:clr>
        </p15:guide>
        <p15:guide id="14" pos="2634">
          <p15:clr>
            <a:srgbClr val="A4A3A4"/>
          </p15:clr>
        </p15:guide>
        <p15:guide id="15" pos="3127">
          <p15:clr>
            <a:srgbClr val="A4A3A4"/>
          </p15:clr>
        </p15:guide>
        <p15:guide id="16" pos="39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AD"/>
    <a:srgbClr val="E8EDF8"/>
    <a:srgbClr val="F2F2F2"/>
    <a:srgbClr val="544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88" autoAdjust="0"/>
  </p:normalViewPr>
  <p:slideViewPr>
    <p:cSldViewPr snapToGrid="0" showGuides="1">
      <p:cViewPr varScale="1">
        <p:scale>
          <a:sx n="114" d="100"/>
          <a:sy n="114" d="100"/>
        </p:scale>
        <p:origin x="462" y="102"/>
      </p:cViewPr>
      <p:guideLst>
        <p:guide orient="horz" pos="4093"/>
        <p:guide orient="horz" pos="748"/>
        <p:guide orient="horz" pos="785"/>
        <p:guide orient="horz" pos="432"/>
        <p:guide orient="horz" pos="262"/>
        <p:guide orient="horz" pos="3938"/>
        <p:guide orient="horz" pos="1173"/>
        <p:guide orient="horz" pos="1630"/>
        <p:guide orient="horz" pos="3802"/>
        <p:guide orient="horz" pos="1042"/>
        <p:guide pos="255"/>
        <p:guide pos="5506"/>
        <p:guide pos="2879"/>
        <p:guide pos="2634"/>
        <p:guide pos="3127"/>
        <p:guide pos="397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11C31C45-5EC8-4D81-9D26-A35143BC19AB}" type="datetimeFigureOut">
              <a:rPr lang="en-US" smtClean="0"/>
              <a:t>7/11/2023</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CA910237-F78C-408F-8D67-D41026643FFA}" type="slidenum">
              <a:rPr lang="en-US" smtClean="0"/>
              <a:t>‹#›</a:t>
            </a:fld>
            <a:endParaRPr lang="en-US" dirty="0"/>
          </a:p>
        </p:txBody>
      </p:sp>
    </p:spTree>
    <p:extLst>
      <p:ext uri="{BB962C8B-B14F-4D97-AF65-F5344CB8AC3E}">
        <p14:creationId xmlns:p14="http://schemas.microsoft.com/office/powerpoint/2010/main" val="299069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64113" y="3054447"/>
            <a:ext cx="3776662" cy="877163"/>
          </a:xfrm>
        </p:spPr>
        <p:txBody>
          <a:bodyPr wrap="square" lIns="0" rIns="0" bIns="0" anchor="b" anchorCtr="0">
            <a:spAutoFit/>
          </a:bodyPr>
          <a:lstStyle>
            <a:lvl1pPr algn="l">
              <a:defRPr sz="3000" b="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964113" y="4169498"/>
            <a:ext cx="3776662" cy="292388"/>
          </a:xfrm>
        </p:spPr>
        <p:txBody>
          <a:bodyPr wrap="square" lIns="0" tIns="0" rIns="0">
            <a:spAutoFit/>
          </a:bodyPr>
          <a:lstStyle>
            <a:lvl1pPr marL="0" indent="0" algn="l">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AC11B9B-776F-4EBA-AB3F-C5781EB5CB65}" type="datetime1">
              <a:rPr lang="en-US" smtClean="0"/>
              <a:t>7/11/2023</a:t>
            </a:fld>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grpSp>
        <p:nvGrpSpPr>
          <p:cNvPr id="20" name="Group 19"/>
          <p:cNvGrpSpPr/>
          <p:nvPr userDrawn="1"/>
        </p:nvGrpSpPr>
        <p:grpSpPr>
          <a:xfrm>
            <a:off x="4964113" y="1238816"/>
            <a:ext cx="876230" cy="955288"/>
            <a:chOff x="657225" y="681038"/>
            <a:chExt cx="1266825" cy="1381125"/>
          </a:xfrm>
          <a:solidFill>
            <a:srgbClr val="000000"/>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00270017"/>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0D126-F161-4926-91C4-91B37ACB92E6}" type="datetime1">
              <a:rPr lang="en-US" smtClean="0"/>
              <a:t>7/11/2023</a:t>
            </a:fld>
            <a:endParaRPr lang="en-US" dirty="0"/>
          </a:p>
        </p:txBody>
      </p:sp>
      <p:sp>
        <p:nvSpPr>
          <p:cNvPr id="3" name="Footer Placeholder 2"/>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C1CEEF6-673E-454E-86C7-8216BA50636A}" type="slidenum">
              <a:rPr lang="en-US" smtClean="0"/>
              <a:t>‹#›</a:t>
            </a:fld>
            <a:endParaRPr lang="en-US" dirty="0"/>
          </a:p>
        </p:txBody>
      </p:sp>
      <p:sp>
        <p:nvSpPr>
          <p:cNvPr id="17" name="TextBox 16"/>
          <p:cNvSpPr txBox="1"/>
          <p:nvPr userDrawn="1"/>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85000"/>
                  </a:schemeClr>
                </a:solidFill>
              </a:rPr>
              <a:t>©2015 MFMER  |  slide-</a:t>
            </a:r>
            <a:fld id="{D445C29B-035B-48ED-941F-A66A11A8A322}" type="slidenum">
              <a:rPr lang="en-US" sz="700" smtClean="0">
                <a:solidFill>
                  <a:schemeClr val="bg1">
                    <a:lumMod val="85000"/>
                  </a:schemeClr>
                </a:solidFill>
              </a:rPr>
              <a:pPr lvl="0"/>
              <a:t>‹#›</a:t>
            </a:fld>
            <a:endParaRPr lang="en-US" sz="700" dirty="0">
              <a:solidFill>
                <a:schemeClr val="bg1">
                  <a:lumMod val="85000"/>
                </a:schemeClr>
              </a:solidFill>
            </a:endParaRPr>
          </a:p>
        </p:txBody>
      </p:sp>
      <p:grpSp>
        <p:nvGrpSpPr>
          <p:cNvPr id="31" name="Group 30"/>
          <p:cNvGrpSpPr/>
          <p:nvPr userDrawn="1"/>
        </p:nvGrpSpPr>
        <p:grpSpPr>
          <a:xfrm>
            <a:off x="120650" y="6299343"/>
            <a:ext cx="420688" cy="458645"/>
            <a:chOff x="657225" y="681038"/>
            <a:chExt cx="1266825" cy="1381125"/>
          </a:xfrm>
          <a:solidFill>
            <a:schemeClr val="tx1"/>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051735931"/>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2807208" cy="13716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75050" y="457200"/>
            <a:ext cx="4910328"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8368" y="1371600"/>
            <a:ext cx="2807208"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FE5F96-5AE7-4250-A83B-306AAB0C2C4C}" type="datetime1">
              <a:rPr lang="en-US" smtClean="0"/>
              <a:t>7/11/2023</a:t>
            </a:fld>
            <a:endParaRPr lang="en-US" dirty="0"/>
          </a:p>
        </p:txBody>
      </p:sp>
      <p:sp>
        <p:nvSpPr>
          <p:cNvPr id="6" name="Footer Placeholder 5"/>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334188892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658368" y="1444752"/>
            <a:ext cx="7827264" cy="4270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58368" y="5788152"/>
            <a:ext cx="7827264" cy="384048"/>
          </a:xfrm>
        </p:spPr>
        <p:txBody>
          <a:bodyPr tIns="45720" anchor="ctr" anchorCtr="0"/>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9A0308-B32A-41C7-A2BC-25AF7F931F8F}" type="datetime1">
              <a:rPr lang="en-US" smtClean="0"/>
              <a:t>7/11/2023</a:t>
            </a:fld>
            <a:endParaRPr lang="en-US" dirty="0"/>
          </a:p>
        </p:txBody>
      </p:sp>
      <p:sp>
        <p:nvSpPr>
          <p:cNvPr id="6" name="Footer Placeholder 5"/>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1292685541"/>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Mayo Ending Slide">
    <p:spTree>
      <p:nvGrpSpPr>
        <p:cNvPr id="1" name=""/>
        <p:cNvGrpSpPr/>
        <p:nvPr/>
      </p:nvGrpSpPr>
      <p:grpSpPr>
        <a:xfrm>
          <a:off x="0" y="0"/>
          <a:ext cx="0" cy="0"/>
          <a:chOff x="0" y="0"/>
          <a:chExt cx="0" cy="0"/>
        </a:xfrm>
      </p:grpSpPr>
      <p:sp>
        <p:nvSpPr>
          <p:cNvPr id="18" name="Rectangle 17"/>
          <p:cNvSpPr/>
          <p:nvPr userDrawn="1"/>
        </p:nvSpPr>
        <p:spPr>
          <a:xfrm>
            <a:off x="0" y="6172200"/>
            <a:ext cx="9144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6AD"/>
              </a:solidFill>
            </a:endParaRPr>
          </a:p>
        </p:txBody>
      </p:sp>
      <p:sp>
        <p:nvSpPr>
          <p:cNvPr id="19" name="TextBox 18"/>
          <p:cNvSpPr txBox="1"/>
          <p:nvPr userDrawn="1"/>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tx2">
                    <a:lumMod val="50000"/>
                  </a:schemeClr>
                </a:solidFill>
              </a:rPr>
              <a:t>©2015 MFMER  |  slide-</a:t>
            </a:r>
            <a:fld id="{D445C29B-035B-48ED-941F-A66A11A8A322}" type="slidenum">
              <a:rPr lang="en-US" sz="700" smtClean="0">
                <a:solidFill>
                  <a:schemeClr val="tx2">
                    <a:lumMod val="50000"/>
                  </a:schemeClr>
                </a:solidFill>
              </a:rPr>
              <a:pPr lvl="0"/>
              <a:t>‹#›</a:t>
            </a:fld>
            <a:endParaRPr lang="en-US" sz="700" dirty="0">
              <a:solidFill>
                <a:schemeClr val="tx2">
                  <a:lumMod val="50000"/>
                </a:schemeClr>
              </a:solidFill>
            </a:endParaRPr>
          </a:p>
        </p:txBody>
      </p:sp>
      <p:sp>
        <p:nvSpPr>
          <p:cNvPr id="2" name="Title 1"/>
          <p:cNvSpPr>
            <a:spLocks noGrp="1"/>
          </p:cNvSpPr>
          <p:nvPr>
            <p:ph type="title"/>
          </p:nvPr>
        </p:nvSpPr>
        <p:spPr>
          <a:xfrm>
            <a:off x="0" y="2733675"/>
            <a:ext cx="9144000" cy="1371600"/>
          </a:xfrm>
        </p:spPr>
        <p:txBody>
          <a:bodyPr anchor="ctr" anchorCtr="0"/>
          <a:lstStyle>
            <a:lvl1pPr algn="ctr">
              <a:defRPr sz="3600" b="1"/>
            </a:lvl1pPr>
          </a:lstStyle>
          <a:p>
            <a:r>
              <a:rPr lang="en-US"/>
              <a:t>Click to edit Master title style</a:t>
            </a:r>
          </a:p>
        </p:txBody>
      </p:sp>
      <p:sp>
        <p:nvSpPr>
          <p:cNvPr id="3" name="Date Placeholder 2"/>
          <p:cNvSpPr>
            <a:spLocks noGrp="1"/>
          </p:cNvSpPr>
          <p:nvPr>
            <p:ph type="dt" sz="half" idx="10"/>
          </p:nvPr>
        </p:nvSpPr>
        <p:spPr/>
        <p:txBody>
          <a:bodyPr/>
          <a:lstStyle/>
          <a:p>
            <a:fld id="{E2FC2782-84DC-4FFA-8240-4A1092D11BAB}" type="datetime1">
              <a:rPr lang="en-US" smtClean="0"/>
              <a:t>7/11/2023</a:t>
            </a:fld>
            <a:endParaRPr lang="en-US" dirty="0"/>
          </a:p>
        </p:txBody>
      </p:sp>
      <p:sp>
        <p:nvSpPr>
          <p:cNvPr id="4" name="Footer Placeholder 3"/>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dirty="0"/>
          </a:p>
        </p:txBody>
      </p:sp>
      <p:grpSp>
        <p:nvGrpSpPr>
          <p:cNvPr id="31" name="Group 30"/>
          <p:cNvGrpSpPr/>
          <p:nvPr userDrawn="1"/>
        </p:nvGrpSpPr>
        <p:grpSpPr>
          <a:xfrm>
            <a:off x="3937794" y="681038"/>
            <a:ext cx="1266825" cy="138112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060360237"/>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3F5817-B0F9-46B6-89EE-1DEC6A61949A}" type="datetime1">
              <a:rPr lang="en-US" smtClean="0"/>
              <a:t>7/11/2023</a:t>
            </a:fld>
            <a:endParaRPr lang="en-US" dirty="0"/>
          </a:p>
        </p:txBody>
      </p:sp>
      <p:sp>
        <p:nvSpPr>
          <p:cNvPr id="5" name="Footer Placeholder 4"/>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357808665"/>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A8BDF-74AF-4FD8-99AD-FAD20971CDC1}" type="datetime1">
              <a:rPr lang="en-US" smtClean="0"/>
              <a:t>7/11/2023</a:t>
            </a:fld>
            <a:endParaRPr lang="en-US" dirty="0"/>
          </a:p>
        </p:txBody>
      </p:sp>
      <p:sp>
        <p:nvSpPr>
          <p:cNvPr id="5" name="Footer Placeholder 4"/>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3081949907"/>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0412" y="1187450"/>
            <a:ext cx="4170363" cy="818686"/>
          </a:xfrm>
        </p:spPr>
        <p:txBody>
          <a:bodyPr bIns="0" anchor="t" anchorCtr="0">
            <a:spAutoFit/>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0411" y="1862137"/>
            <a:ext cx="4170363" cy="4389437"/>
          </a:xfrm>
        </p:spPr>
        <p:txBody>
          <a:bodyPr/>
          <a:lstStyle>
            <a:lvl1pPr>
              <a:defRPr sz="2000">
                <a:solidFill>
                  <a:schemeClr val="tx1"/>
                </a:solidFill>
                <a:latin typeface="+mn-lt"/>
              </a:defRPr>
            </a:lvl1pPr>
            <a:lvl2pPr marL="346075" indent="0">
              <a:spcBef>
                <a:spcPts val="1800"/>
              </a:spcBef>
              <a:defRPr sz="2000">
                <a:solidFill>
                  <a:schemeClr val="tx1"/>
                </a:solidFill>
                <a:latin typeface="+mn-lt"/>
              </a:defRPr>
            </a:lvl2pPr>
            <a:lvl3pPr marL="685800" indent="0">
              <a:spcBef>
                <a:spcPts val="1800"/>
              </a:spcBef>
              <a:defRPr sz="2000">
                <a:solidFill>
                  <a:schemeClr val="tx1"/>
                </a:solidFill>
                <a:latin typeface="+mn-lt"/>
              </a:defRPr>
            </a:lvl3pPr>
            <a:lvl4pPr marL="1031875" indent="0">
              <a:spcBef>
                <a:spcPts val="1800"/>
              </a:spcBef>
              <a:defRPr sz="2000">
                <a:solidFill>
                  <a:schemeClr val="tx1"/>
                </a:solidFill>
                <a:latin typeface="+mn-lt"/>
              </a:defRPr>
            </a:lvl4pPr>
            <a:lvl5pPr>
              <a:spcBef>
                <a:spcPts val="1800"/>
              </a:spcBef>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EA2FE87-A991-4ACF-B64F-4E9F8D43B38F}" type="datetime1">
              <a:rPr lang="en-US" smtClean="0"/>
              <a:t>7/11/2023</a:t>
            </a:fld>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1368158223"/>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316736" y="1673352"/>
            <a:ext cx="6528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0EB2A-16D5-4939-B5F7-14E156FD2449}" type="datetime1">
              <a:rPr lang="en-US" smtClean="0"/>
              <a:t>7/11/2023</a:t>
            </a:fld>
            <a:endParaRPr lang="en-US" dirty="0"/>
          </a:p>
        </p:txBody>
      </p:sp>
      <p:sp>
        <p:nvSpPr>
          <p:cNvPr id="5" name="Footer Placeholder 4"/>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725258283"/>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8368" y="1381125"/>
            <a:ext cx="7827264" cy="1371600"/>
          </a:xfrm>
        </p:spPr>
        <p:txBody>
          <a:bodyPr anchor="b" anchorCtr="0"/>
          <a:lstStyle>
            <a:lvl1pPr algn="ctr">
              <a:defRPr sz="3600" b="0" strike="noStrike"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58368" y="2752724"/>
            <a:ext cx="7827264" cy="2733675"/>
          </a:xfrm>
        </p:spPr>
        <p:txBody>
          <a:bodyPr tIns="91440" anchor="t" anchorCtr="0"/>
          <a:lstStyle>
            <a:lvl1pPr marL="0" indent="0" algn="ctr">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63E11B-81E3-4D06-A23A-B8000D4A6DD3}" type="datetime1">
              <a:rPr lang="en-US" smtClean="0"/>
              <a:t>7/11/2023</a:t>
            </a:fld>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3031830298"/>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368" y="1371600"/>
            <a:ext cx="384048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384048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7D57BA-8F33-46B3-AC13-7A4C86C58873}" type="datetime1">
              <a:rPr lang="en-US" smtClean="0"/>
              <a:t>7/11/2023</a:t>
            </a:fld>
            <a:endParaRPr lang="en-US" dirty="0"/>
          </a:p>
        </p:txBody>
      </p:sp>
      <p:sp>
        <p:nvSpPr>
          <p:cNvPr id="6" name="Footer Placeholder 5"/>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3886004889"/>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8368" y="1371600"/>
            <a:ext cx="384048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8368" y="2174875"/>
            <a:ext cx="384048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71600"/>
            <a:ext cx="384048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384048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3F994-04CC-456C-862A-CB7C3CF052C0}" type="datetime1">
              <a:rPr lang="en-US" smtClean="0"/>
              <a:t>7/11/2023</a:t>
            </a:fld>
            <a:endParaRPr lang="en-US" dirty="0"/>
          </a:p>
        </p:txBody>
      </p:sp>
      <p:sp>
        <p:nvSpPr>
          <p:cNvPr id="8" name="Footer Placeholder 7"/>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199043869"/>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EABD0-80EB-46F6-9049-AFAAEFB14300}" type="datetime1">
              <a:rPr lang="en-US" smtClean="0"/>
              <a:t>7/11/2023</a:t>
            </a:fld>
            <a:endParaRPr lang="en-US" dirty="0"/>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780499835"/>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EABD0-80EB-46F6-9049-AFAAEFB14300}" type="datetime1">
              <a:rPr lang="en-US" smtClean="0"/>
              <a:t>7/11/2023</a:t>
            </a:fld>
            <a:endParaRPr lang="en-US" dirty="0"/>
          </a:p>
        </p:txBody>
      </p:sp>
      <p:sp>
        <p:nvSpPr>
          <p:cNvPr id="4" name="Footer Placeholder 3"/>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dirty="0"/>
          </a:p>
        </p:txBody>
      </p:sp>
      <p:grpSp>
        <p:nvGrpSpPr>
          <p:cNvPr id="19" name="Group 18"/>
          <p:cNvGrpSpPr/>
          <p:nvPr userDrawn="1"/>
        </p:nvGrpSpPr>
        <p:grpSpPr>
          <a:xfrm>
            <a:off x="120650" y="6299343"/>
            <a:ext cx="420688" cy="458645"/>
            <a:chOff x="657225" y="681038"/>
            <a:chExt cx="1266825" cy="1381125"/>
          </a:xfrm>
          <a:solidFill>
            <a:schemeClr val="tx1"/>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6" name="TextBox 65"/>
          <p:cNvSpPr txBox="1"/>
          <p:nvPr userDrawn="1"/>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85000"/>
                  </a:schemeClr>
                </a:solidFill>
              </a:rPr>
              <a:t>©2015 MFMER  |  slide-</a:t>
            </a:r>
            <a:fld id="{D445C29B-035B-48ED-941F-A66A11A8A322}" type="slidenum">
              <a:rPr lang="en-US" sz="700" smtClean="0">
                <a:solidFill>
                  <a:schemeClr val="bg1">
                    <a:lumMod val="85000"/>
                  </a:schemeClr>
                </a:solidFill>
              </a:rPr>
              <a:pPr lvl="0"/>
              <a:t>‹#›</a:t>
            </a:fld>
            <a:endParaRPr lang="en-US" sz="700" dirty="0">
              <a:solidFill>
                <a:schemeClr val="bg1">
                  <a:lumMod val="85000"/>
                </a:schemeClr>
              </a:solidFill>
            </a:endParaRPr>
          </a:p>
        </p:txBody>
      </p:sp>
    </p:spTree>
    <p:extLst>
      <p:ext uri="{BB962C8B-B14F-4D97-AF65-F5344CB8AC3E}">
        <p14:creationId xmlns:p14="http://schemas.microsoft.com/office/powerpoint/2010/main" val="1732918714"/>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0D126-F161-4926-91C4-91B37ACB92E6}" type="datetime1">
              <a:rPr lang="en-US" smtClean="0"/>
              <a:t>7/11/2023</a:t>
            </a:fld>
            <a:endParaRPr lang="en-US" dirty="0"/>
          </a:p>
        </p:txBody>
      </p:sp>
      <p:sp>
        <p:nvSpPr>
          <p:cNvPr id="3" name="Footer Placeholder 2"/>
          <p:cNvSpPr>
            <a:spLocks noGrp="1"/>
          </p:cNvSpPr>
          <p:nvPr>
            <p:ph type="ftr" sz="quarter" idx="11"/>
          </p:nvPr>
        </p:nvSpPr>
        <p:spPr>
          <a:xfrm>
            <a:off x="1984248" y="6172200"/>
            <a:ext cx="6510528" cy="457200"/>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C1CEEF6-673E-454E-86C7-8216BA50636A}" type="slidenum">
              <a:rPr lang="en-US" smtClean="0"/>
              <a:t>‹#›</a:t>
            </a:fld>
            <a:endParaRPr lang="en-US" dirty="0"/>
          </a:p>
        </p:txBody>
      </p:sp>
      <p:sp>
        <p:nvSpPr>
          <p:cNvPr id="17" name="TextBox 16"/>
          <p:cNvSpPr txBox="1"/>
          <p:nvPr userDrawn="1"/>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2">
                    <a:lumMod val="75000"/>
                  </a:schemeClr>
                </a:solidFill>
              </a:rPr>
              <a:t>©2015 MFMER  |  slide-</a:t>
            </a:r>
            <a:fld id="{D445C29B-035B-48ED-941F-A66A11A8A322}" type="slidenum">
              <a:rPr lang="en-US" sz="700" smtClean="0">
                <a:solidFill>
                  <a:schemeClr val="bg2">
                    <a:lumMod val="75000"/>
                  </a:schemeClr>
                </a:solidFill>
              </a:rPr>
              <a:pPr lvl="0"/>
              <a:t>‹#›</a:t>
            </a:fld>
            <a:endParaRPr lang="en-US" sz="700" dirty="0">
              <a:solidFill>
                <a:schemeClr val="bg2">
                  <a:lumMod val="75000"/>
                </a:schemeClr>
              </a:solidFill>
            </a:endParaRPr>
          </a:p>
        </p:txBody>
      </p:sp>
    </p:spTree>
    <p:extLst>
      <p:ext uri="{BB962C8B-B14F-4D97-AF65-F5344CB8AC3E}">
        <p14:creationId xmlns:p14="http://schemas.microsoft.com/office/powerpoint/2010/main" val="3217252322"/>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b="0" spc="10" baseline="0" dirty="0">
              <a:solidFill>
                <a:srgbClr val="0046AD"/>
              </a:solidFill>
              <a:latin typeface="+mj-lt"/>
            </a:endParaRPr>
          </a:p>
        </p:txBody>
      </p:sp>
      <p:sp>
        <p:nvSpPr>
          <p:cNvPr id="2" name="Title Placeholder 1"/>
          <p:cNvSpPr>
            <a:spLocks noGrp="1"/>
          </p:cNvSpPr>
          <p:nvPr>
            <p:ph type="title"/>
          </p:nvPr>
        </p:nvSpPr>
        <p:spPr>
          <a:xfrm>
            <a:off x="4570412" y="1187449"/>
            <a:ext cx="4170363" cy="830263"/>
          </a:xfrm>
          <a:prstGeom prst="rect">
            <a:avLst/>
          </a:prstGeom>
        </p:spPr>
        <p:txBody>
          <a:bodyPr vert="horz" lIns="0" tIns="0" rIns="0" bIns="0" rtlCol="0" anchor="t" anchorCtr="0">
            <a:noAutofit/>
          </a:bodyPr>
          <a:lstStyle/>
          <a:p>
            <a:r>
              <a:rPr lang="en-US" dirty="0"/>
              <a:t>Click to edit Master title style</a:t>
            </a:r>
          </a:p>
        </p:txBody>
      </p:sp>
      <p:sp>
        <p:nvSpPr>
          <p:cNvPr id="4" name="Date Placeholder 3"/>
          <p:cNvSpPr>
            <a:spLocks noGrp="1"/>
          </p:cNvSpPr>
          <p:nvPr>
            <p:ph type="dt" sz="half" idx="2"/>
          </p:nvPr>
        </p:nvSpPr>
        <p:spPr>
          <a:xfrm>
            <a:off x="8485632" y="7071741"/>
            <a:ext cx="658368" cy="109728"/>
          </a:xfrm>
          <a:prstGeom prst="rect">
            <a:avLst/>
          </a:prstGeom>
        </p:spPr>
        <p:txBody>
          <a:bodyPr vert="horz" lIns="91440" tIns="0" rIns="91440" bIns="0" rtlCol="0" anchor="ctr"/>
          <a:lstStyle>
            <a:lvl1pPr algn="r">
              <a:defRPr sz="700">
                <a:solidFill>
                  <a:schemeClr val="bg2">
                    <a:lumMod val="75000"/>
                  </a:schemeClr>
                </a:solidFill>
              </a:defRPr>
            </a:lvl1pPr>
          </a:lstStyle>
          <a:p>
            <a:fld id="{1467EFC0-343D-4119-B6E2-3B3154A959CA}" type="datetime1">
              <a:rPr lang="en-US" smtClean="0"/>
              <a:t>7/11/2023</a:t>
            </a:fld>
            <a:endParaRPr lang="en-US" dirty="0"/>
          </a:p>
        </p:txBody>
      </p:sp>
      <p:sp>
        <p:nvSpPr>
          <p:cNvPr id="6" name="Slide Number Placeholder 5"/>
          <p:cNvSpPr>
            <a:spLocks noGrp="1"/>
          </p:cNvSpPr>
          <p:nvPr>
            <p:ph type="sldNum" sz="quarter" idx="4"/>
          </p:nvPr>
        </p:nvSpPr>
        <p:spPr>
          <a:xfrm>
            <a:off x="8485632" y="6931152"/>
            <a:ext cx="658368" cy="109728"/>
          </a:xfrm>
          <a:prstGeom prst="rect">
            <a:avLst/>
          </a:prstGeom>
        </p:spPr>
        <p:txBody>
          <a:bodyPr vert="horz" lIns="91440" tIns="45720" rIns="91440" bIns="45720" rtlCol="0" anchor="ctr"/>
          <a:lstStyle>
            <a:lvl1pPr algn="r">
              <a:defRPr sz="1200">
                <a:solidFill>
                  <a:schemeClr val="bg2">
                    <a:lumMod val="75000"/>
                  </a:schemeClr>
                </a:solidFill>
              </a:defRPr>
            </a:lvl1pPr>
          </a:lstStyle>
          <a:p>
            <a:fld id="{3C1CEEF6-673E-454E-86C7-8216BA50636A}" type="slidenum">
              <a:rPr lang="en-US" smtClean="0"/>
              <a:pPr/>
              <a:t>‹#›</a:t>
            </a:fld>
            <a:endParaRPr lang="en-US" dirty="0"/>
          </a:p>
        </p:txBody>
      </p:sp>
      <p:sp>
        <p:nvSpPr>
          <p:cNvPr id="3" name="Text Placeholder 2"/>
          <p:cNvSpPr>
            <a:spLocks noGrp="1"/>
          </p:cNvSpPr>
          <p:nvPr>
            <p:ph type="body" idx="1"/>
          </p:nvPr>
        </p:nvSpPr>
        <p:spPr>
          <a:xfrm>
            <a:off x="4570412" y="1862137"/>
            <a:ext cx="4170363" cy="43894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0" y="6268242"/>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0816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8" r:id="rId8"/>
    <p:sldLayoutId id="2147483682" r:id="rId9"/>
    <p:sldLayoutId id="2147483689" r:id="rId10"/>
    <p:sldLayoutId id="2147483683" r:id="rId11"/>
    <p:sldLayoutId id="2147483684" r:id="rId12"/>
    <p:sldLayoutId id="2147483685" r:id="rId13"/>
    <p:sldLayoutId id="2147483686" r:id="rId14"/>
    <p:sldLayoutId id="2147483687" r:id="rId15"/>
  </p:sldLayoutIdLst>
  <p:transition spd="slow">
    <p:push/>
  </p:transition>
  <p:hf sldNum="0" hdr="0" ftr="0" dt="0"/>
  <p:txStyles>
    <p:titleStyle>
      <a:lvl1pPr algn="l" defTabSz="914400" rtl="0" eaLnBrk="1" latinLnBrk="0" hangingPunct="1">
        <a:lnSpc>
          <a:spcPct val="95000"/>
        </a:lnSpc>
        <a:spcBef>
          <a:spcPct val="0"/>
        </a:spcBef>
        <a:buNone/>
        <a:defRPr sz="2800" b="0" kern="1200" spc="30" baseline="0">
          <a:solidFill>
            <a:schemeClr val="tx2"/>
          </a:solidFill>
          <a:latin typeface="+mj-lt"/>
          <a:ea typeface="+mj-ea"/>
          <a:cs typeface="+mj-cs"/>
        </a:defRPr>
      </a:lvl1pPr>
    </p:titleStyle>
    <p:body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image" Target="../media/image67.emf"/><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0.jpeg"/><Relationship Id="rId4" Type="http://schemas.openxmlformats.org/officeDocument/2006/relationships/image" Target="../media/image69.jpg"/><Relationship Id="rId9"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emf"/></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104.jpg"/></Relationships>
</file>

<file path=ppt/slides/_rels/slide4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64113" y="2960688"/>
            <a:ext cx="4170363" cy="935641"/>
          </a:xfrm>
        </p:spPr>
        <p:txBody>
          <a:bodyPr>
            <a:spAutoFit/>
          </a:bodyPr>
          <a:lstStyle/>
          <a:p>
            <a:r>
              <a:rPr lang="en-US" sz="3200" dirty="0">
                <a:latin typeface="+mn-lt"/>
              </a:rPr>
              <a:t>History &amp; Heritage</a:t>
            </a:r>
            <a:br>
              <a:rPr lang="en-US" sz="3200" dirty="0">
                <a:latin typeface="+mn-lt"/>
              </a:rPr>
            </a:br>
            <a:r>
              <a:rPr lang="en-US" sz="3200" dirty="0">
                <a:latin typeface="+mn-lt"/>
              </a:rPr>
              <a:t>Highlights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13" y="415925"/>
            <a:ext cx="4060571" cy="6081712"/>
          </a:xfrm>
          <a:prstGeom prst="rect">
            <a:avLst/>
          </a:prstGeom>
          <a:noFill/>
          <a:ln w="25400">
            <a:noFill/>
            <a:miter lim="800000"/>
          </a:ln>
          <a:effectLst>
            <a:outerShdw blurRad="63500" sx="102000" sy="102000" algn="ctr" rotWithShape="0">
              <a:prstClr val="black">
                <a:alpha val="40000"/>
              </a:prstClr>
            </a:outerShdw>
          </a:effectLst>
        </p:spPr>
      </p:pic>
      <p:sp>
        <p:nvSpPr>
          <p:cNvPr id="2" name="TextBox 1"/>
          <p:cNvSpPr txBox="1"/>
          <p:nvPr/>
        </p:nvSpPr>
        <p:spPr>
          <a:xfrm>
            <a:off x="4964113" y="6369565"/>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Tree>
    <p:extLst>
      <p:ext uri="{BB962C8B-B14F-4D97-AF65-F5344CB8AC3E}">
        <p14:creationId xmlns:p14="http://schemas.microsoft.com/office/powerpoint/2010/main" val="183111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57565" y="1187450"/>
            <a:ext cx="3183210" cy="409343"/>
          </a:xfrm>
        </p:spPr>
        <p:txBody>
          <a:bodyPr/>
          <a:lstStyle/>
          <a:p>
            <a:pPr algn="r"/>
            <a:r>
              <a:rPr lang="en-US" dirty="0"/>
              <a:t>1906</a:t>
            </a:r>
          </a:p>
        </p:txBody>
      </p:sp>
      <p:sp>
        <p:nvSpPr>
          <p:cNvPr id="3" name="Content Placeholder 2"/>
          <p:cNvSpPr>
            <a:spLocks noGrp="1"/>
          </p:cNvSpPr>
          <p:nvPr>
            <p:ph idx="1"/>
          </p:nvPr>
        </p:nvSpPr>
        <p:spPr>
          <a:xfrm>
            <a:off x="400050" y="1862137"/>
            <a:ext cx="3183210" cy="4389437"/>
          </a:xfrm>
        </p:spPr>
        <p:txBody>
          <a:bodyPr/>
          <a:lstStyle/>
          <a:p>
            <a:r>
              <a:rPr lang="en-US" altLang="en-US" dirty="0"/>
              <a:t>Visiting physicians organized</a:t>
            </a:r>
            <a:br>
              <a:rPr lang="en-US" altLang="en-US" dirty="0"/>
            </a:br>
            <a:r>
              <a:rPr lang="en-US" altLang="en-US" b="1" dirty="0"/>
              <a:t>The Surgeons Club</a:t>
            </a:r>
            <a:r>
              <a:rPr lang="en-US" altLang="en-US" dirty="0"/>
              <a:t>, forerunner</a:t>
            </a:r>
            <a:br>
              <a:rPr lang="en-US" altLang="en-US" dirty="0"/>
            </a:br>
            <a:r>
              <a:rPr lang="en-US" altLang="en-US" dirty="0"/>
              <a:t>of Mayo Clinic School of Continuous Professional Development.</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70126" y="1863876"/>
            <a:ext cx="5473873" cy="339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20679271">
            <a:off x="838873" y="3162973"/>
            <a:ext cx="3320128" cy="3727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008503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1065" y="1187450"/>
            <a:ext cx="3781426" cy="409343"/>
          </a:xfrm>
        </p:spPr>
        <p:txBody>
          <a:bodyPr/>
          <a:lstStyle/>
          <a:p>
            <a:pPr algn="r"/>
            <a:r>
              <a:rPr lang="en-US" dirty="0"/>
              <a:t>1907</a:t>
            </a:r>
          </a:p>
        </p:txBody>
      </p:sp>
      <p:sp>
        <p:nvSpPr>
          <p:cNvPr id="3" name="Content Placeholder 2"/>
          <p:cNvSpPr>
            <a:spLocks noGrp="1"/>
          </p:cNvSpPr>
          <p:nvPr>
            <p:ph idx="1"/>
          </p:nvPr>
        </p:nvSpPr>
        <p:spPr>
          <a:xfrm>
            <a:off x="2735766" y="1862137"/>
            <a:ext cx="6005008" cy="1754326"/>
          </a:xfrm>
        </p:spPr>
        <p:txBody>
          <a:bodyPr wrap="square">
            <a:spAutoFit/>
          </a:bodyPr>
          <a:lstStyle/>
          <a:p>
            <a:r>
              <a:rPr lang="en-US" altLang="en-US" b="1" dirty="0">
                <a:sym typeface="Wingdings 3"/>
              </a:rPr>
              <a:t></a:t>
            </a:r>
            <a:r>
              <a:rPr lang="en-US" altLang="en-US" b="1" dirty="0"/>
              <a:t>Henry Plummer, M.D.</a:t>
            </a:r>
            <a:br>
              <a:rPr lang="en-US" altLang="en-US" b="1" dirty="0"/>
            </a:br>
            <a:r>
              <a:rPr lang="en-US" altLang="en-US" dirty="0"/>
              <a:t>introduced the concept of integrated medical records for individual patients stored in a central place.  The unified medical record continues today in an electronic format.</a:t>
            </a:r>
            <a:br>
              <a:rPr lang="en-US" altLang="en-US" dirty="0"/>
            </a:br>
            <a:r>
              <a:rPr lang="en-US" altLang="en-US" dirty="0"/>
              <a:t>It is the “gold standard” of documentation for patient care, research and education.</a:t>
            </a:r>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4813" y="1921611"/>
            <a:ext cx="2189704" cy="2997392"/>
          </a:xfrm>
          <a:prstGeom prst="rect">
            <a:avLst/>
          </a:prstGeom>
        </p:spPr>
      </p:pic>
      <p:sp>
        <p:nvSpPr>
          <p:cNvPr id="8" name="Content Placeholder 2"/>
          <p:cNvSpPr txBox="1">
            <a:spLocks/>
          </p:cNvSpPr>
          <p:nvPr/>
        </p:nvSpPr>
        <p:spPr>
          <a:xfrm>
            <a:off x="3018265" y="5051386"/>
            <a:ext cx="3687336" cy="877163"/>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b="1" dirty="0"/>
              <a:t>Maud Mellish</a:t>
            </a:r>
            <a:r>
              <a:rPr lang="en-US" altLang="en-US" b="1" dirty="0">
                <a:sym typeface="Wingdings 3"/>
              </a:rPr>
              <a:t></a:t>
            </a:r>
            <a:br>
              <a:rPr lang="en-US" altLang="en-US" b="1" dirty="0"/>
            </a:br>
            <a:r>
              <a:rPr lang="en-US" altLang="en-US" dirty="0"/>
              <a:t>was hired to develop a library and perform editorial services for the staff.</a:t>
            </a:r>
            <a:endParaRPr lang="en-US" dirty="0"/>
          </a:p>
        </p:txBody>
      </p:sp>
      <p:pic>
        <p:nvPicPr>
          <p:cNvPr id="9" name="Picture 4" descr="541Klein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1142" y="3665034"/>
            <a:ext cx="1889633" cy="283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269781"/>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54175"/>
            <a:ext cx="8739187"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64760" y="1187450"/>
            <a:ext cx="4176015" cy="409343"/>
          </a:xfrm>
        </p:spPr>
        <p:txBody>
          <a:bodyPr/>
          <a:lstStyle/>
          <a:p>
            <a:r>
              <a:rPr lang="en-US" dirty="0"/>
              <a:t>1910</a:t>
            </a:r>
          </a:p>
        </p:txBody>
      </p:sp>
      <p:sp>
        <p:nvSpPr>
          <p:cNvPr id="3" name="Content Placeholder 2"/>
          <p:cNvSpPr>
            <a:spLocks noGrp="1"/>
          </p:cNvSpPr>
          <p:nvPr>
            <p:ph idx="1"/>
          </p:nvPr>
        </p:nvSpPr>
        <p:spPr>
          <a:xfrm>
            <a:off x="4564759" y="1709855"/>
            <a:ext cx="3999571" cy="4541720"/>
          </a:xfrm>
        </p:spPr>
        <p:txBody>
          <a:bodyPr/>
          <a:lstStyle/>
          <a:p>
            <a:r>
              <a:rPr lang="en-US" altLang="en-US" b="1" dirty="0">
                <a:sym typeface="Wingdings 3"/>
              </a:rPr>
              <a:t></a:t>
            </a:r>
            <a:r>
              <a:rPr lang="en-US" altLang="en-US" b="1" dirty="0"/>
              <a:t>William J. Mayo, M.D.</a:t>
            </a:r>
            <a:br>
              <a:rPr lang="en-US" altLang="en-US" b="1" dirty="0"/>
            </a:br>
            <a:r>
              <a:rPr lang="en-US" altLang="en-US" dirty="0"/>
              <a:t>Delivered the commencement address</a:t>
            </a:r>
            <a:br>
              <a:rPr lang="en-US" altLang="en-US" dirty="0"/>
            </a:br>
            <a:r>
              <a:rPr lang="en-US" altLang="en-US" dirty="0"/>
              <a:t>at Rush Medical College in Chicago.</a:t>
            </a:r>
            <a:br>
              <a:rPr lang="en-US" altLang="en-US" dirty="0"/>
            </a:br>
            <a:r>
              <a:rPr lang="en-US" altLang="en-US" dirty="0"/>
              <a:t>He said:</a:t>
            </a:r>
          </a:p>
          <a:p>
            <a:pPr algn="ctr">
              <a:lnSpc>
                <a:spcPct val="90000"/>
              </a:lnSpc>
              <a:spcBef>
                <a:spcPts val="600"/>
              </a:spcBef>
            </a:pPr>
            <a:r>
              <a:rPr lang="en-US" altLang="en-US" dirty="0">
                <a:latin typeface="Times New Roman" panose="02020603050405020304" pitchFamily="18" charset="0"/>
                <a:cs typeface="Times New Roman" panose="02020603050405020304" pitchFamily="18" charset="0"/>
              </a:rPr>
              <a:t>“The best interest of the patient</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is the only interest to be considered,</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and in order that the sick may have</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the benefit of advancing knowledge,</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union of forces is necessary.”</a:t>
            </a:r>
          </a:p>
          <a:p>
            <a:r>
              <a:rPr lang="en-US" altLang="en-US" dirty="0"/>
              <a:t>His statement becomes the foundation</a:t>
            </a:r>
            <a:br>
              <a:rPr lang="en-US" altLang="en-US" dirty="0"/>
            </a:br>
            <a:r>
              <a:rPr lang="en-US" altLang="en-US" dirty="0"/>
              <a:t>of the primary value of Mayo Clinic – </a:t>
            </a:r>
            <a:br>
              <a:rPr lang="en-US" altLang="en-US" dirty="0"/>
            </a:br>
            <a:r>
              <a:rPr lang="en-US" altLang="en-US" b="1" dirty="0">
                <a:cs typeface="Times New Roman" panose="02020603050405020304" pitchFamily="18" charset="0"/>
              </a:rPr>
              <a:t>the needs of the patient come first</a:t>
            </a:r>
            <a:br>
              <a:rPr lang="en-US" altLang="en-US" dirty="0">
                <a:cs typeface="Times New Roman" panose="02020603050405020304" pitchFamily="18" charset="0"/>
              </a:rPr>
            </a:br>
            <a:r>
              <a:rPr lang="en-US" altLang="en-US" dirty="0"/>
              <a:t>and a classic declaration of Mayo Clinic’s </a:t>
            </a:r>
            <a:r>
              <a:rPr lang="en-US" altLang="en-US" b="1" dirty="0"/>
              <a:t>commitment to teamwork</a:t>
            </a:r>
            <a:r>
              <a:rPr lang="en-US" altLang="en-US" dirty="0"/>
              <a:t>.</a:t>
            </a:r>
          </a:p>
        </p:txBody>
      </p:sp>
      <p:pic>
        <p:nvPicPr>
          <p:cNvPr id="5" name="Picture 4" descr="Mayo WJ 1905"/>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04972" y="1246188"/>
            <a:ext cx="3576503" cy="478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12152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654175"/>
            <a:ext cx="9144000" cy="45973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l="9353"/>
          <a:stretch/>
        </p:blipFill>
        <p:spPr>
          <a:xfrm>
            <a:off x="4415883" y="3174533"/>
            <a:ext cx="4728117" cy="2474672"/>
          </a:xfrm>
          <a:prstGeom prst="rect">
            <a:avLst/>
          </a:prstGeom>
        </p:spPr>
      </p:pic>
      <p:sp>
        <p:nvSpPr>
          <p:cNvPr id="4" name="Title 3"/>
          <p:cNvSpPr>
            <a:spLocks noGrp="1"/>
          </p:cNvSpPr>
          <p:nvPr>
            <p:ph type="title"/>
          </p:nvPr>
        </p:nvSpPr>
        <p:spPr>
          <a:xfrm>
            <a:off x="400050" y="1187450"/>
            <a:ext cx="4170363" cy="818686"/>
          </a:xfrm>
        </p:spPr>
        <p:txBody>
          <a:bodyPr/>
          <a:lstStyle/>
          <a:p>
            <a:r>
              <a:rPr lang="en-US" dirty="0"/>
              <a:t>1914</a:t>
            </a:r>
          </a:p>
        </p:txBody>
      </p:sp>
      <p:sp>
        <p:nvSpPr>
          <p:cNvPr id="5" name="Content Placeholder 4"/>
          <p:cNvSpPr>
            <a:spLocks noGrp="1"/>
          </p:cNvSpPr>
          <p:nvPr>
            <p:ph idx="1"/>
          </p:nvPr>
        </p:nvSpPr>
        <p:spPr>
          <a:xfrm>
            <a:off x="400049" y="1862137"/>
            <a:ext cx="4170363" cy="4389437"/>
          </a:xfrm>
        </p:spPr>
        <p:txBody>
          <a:bodyPr/>
          <a:lstStyle/>
          <a:p>
            <a:r>
              <a:rPr lang="en-US" dirty="0"/>
              <a:t>Although the Mayo doctors were initially viewed as unconventional for practicing medicine through this teamwork approach, the benefits of a private group practice were undeniable. When the first building</a:t>
            </a:r>
            <a:br>
              <a:rPr lang="en-US" dirty="0"/>
            </a:br>
            <a:r>
              <a:rPr lang="en-US" dirty="0"/>
              <a:t>in the world designed for integrated multispecialty group practice of medicine</a:t>
            </a:r>
            <a:br>
              <a:rPr lang="en-US" dirty="0"/>
            </a:br>
            <a:r>
              <a:rPr lang="en-US" dirty="0"/>
              <a:t>opened in 1914, </a:t>
            </a:r>
            <a:r>
              <a:rPr lang="en-US" b="1" dirty="0"/>
              <a:t>the name “Mayo Clinic” </a:t>
            </a:r>
            <a:r>
              <a:rPr lang="en-US" dirty="0"/>
              <a:t>was carved in stone above the front door.</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5975" y="1187450"/>
            <a:ext cx="1316699" cy="13248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842" y="4621897"/>
            <a:ext cx="4291397" cy="1413778"/>
          </a:xfrm>
          <a:prstGeom prst="rect">
            <a:avLst/>
          </a:prstGeom>
          <a:effectLst>
            <a:outerShdw blurRad="63500" sx="102000" sy="102000" algn="ctr" rotWithShape="0">
              <a:prstClr val="black">
                <a:alpha val="40000"/>
              </a:prstClr>
            </a:outerShdw>
          </a:effectLst>
        </p:spPr>
      </p:pic>
      <p:sp>
        <p:nvSpPr>
          <p:cNvPr id="9" name="Content Placeholder 2"/>
          <p:cNvSpPr txBox="1">
            <a:spLocks/>
          </p:cNvSpPr>
          <p:nvPr/>
        </p:nvSpPr>
        <p:spPr>
          <a:xfrm>
            <a:off x="7021162" y="2568010"/>
            <a:ext cx="1526325"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en-US" sz="1200" dirty="0">
                <a:sym typeface="Wingdings 3"/>
              </a:rPr>
              <a:t>Mayo Clinic logo – 1914</a:t>
            </a:r>
            <a:endParaRPr lang="en-US" sz="1200"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5675" y="400233"/>
            <a:ext cx="1804944" cy="25607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104275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54175"/>
            <a:ext cx="9144000" cy="45973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184901" y="4936715"/>
            <a:ext cx="1435100" cy="409343"/>
          </a:xfrm>
        </p:spPr>
        <p:txBody>
          <a:bodyPr/>
          <a:lstStyle/>
          <a:p>
            <a:pPr algn="r"/>
            <a:r>
              <a:rPr lang="en-US" dirty="0"/>
              <a:t>1917</a:t>
            </a:r>
            <a:r>
              <a:rPr lang="en-US" altLang="en-US" dirty="0">
                <a:sym typeface="Wingdings 3"/>
              </a:rPr>
              <a:t></a:t>
            </a:r>
            <a:endParaRPr lang="en-US" dirty="0"/>
          </a:p>
        </p:txBody>
      </p:sp>
      <p:sp>
        <p:nvSpPr>
          <p:cNvPr id="3" name="Content Placeholder 2"/>
          <p:cNvSpPr>
            <a:spLocks noGrp="1"/>
          </p:cNvSpPr>
          <p:nvPr>
            <p:ph idx="1"/>
          </p:nvPr>
        </p:nvSpPr>
        <p:spPr>
          <a:xfrm>
            <a:off x="719716" y="5383992"/>
            <a:ext cx="5900285" cy="584775"/>
          </a:xfrm>
        </p:spPr>
        <p:txBody>
          <a:bodyPr wrap="square">
            <a:spAutoFit/>
          </a:bodyPr>
          <a:lstStyle/>
          <a:p>
            <a:pPr algn="r"/>
            <a:r>
              <a:rPr lang="en-US" altLang="en-US" dirty="0"/>
              <a:t>Physicians who trained at Mayo Clinic established</a:t>
            </a:r>
            <a:br>
              <a:rPr lang="en-US" altLang="en-US" dirty="0"/>
            </a:br>
            <a:r>
              <a:rPr lang="en-US" altLang="en-US" dirty="0"/>
              <a:t>what now is known as the </a:t>
            </a:r>
            <a:r>
              <a:rPr lang="en-US" altLang="en-US" b="1" dirty="0"/>
              <a:t>Mayo Clinic Alumni Association.</a:t>
            </a:r>
            <a:endParaRPr lang="en-US" dirty="0"/>
          </a:p>
        </p:txBody>
      </p:sp>
      <p:sp>
        <p:nvSpPr>
          <p:cNvPr id="4" name="Title 1"/>
          <p:cNvSpPr txBox="1">
            <a:spLocks/>
          </p:cNvSpPr>
          <p:nvPr/>
        </p:nvSpPr>
        <p:spPr>
          <a:xfrm>
            <a:off x="404814" y="1187450"/>
            <a:ext cx="4170363" cy="818686"/>
          </a:xfrm>
          <a:prstGeom prst="rect">
            <a:avLst/>
          </a:prstGeom>
        </p:spPr>
        <p:txBody>
          <a:bodyPr vert="horz" lIns="0" tIns="0" rIns="0" bIns="0" rtlCol="0" anchor="t" anchorCtr="0">
            <a:spAutoFit/>
          </a:bodyPr>
          <a:lstStyle>
            <a:lvl1pPr algn="l" defTabSz="914400" rtl="0" eaLnBrk="1" latinLnBrk="0" hangingPunct="1">
              <a:lnSpc>
                <a:spcPct val="95000"/>
              </a:lnSpc>
              <a:spcBef>
                <a:spcPct val="0"/>
              </a:spcBef>
              <a:buNone/>
              <a:defRPr sz="2800" b="0" kern="1200" spc="30" baseline="0">
                <a:solidFill>
                  <a:schemeClr val="tx2"/>
                </a:solidFill>
                <a:latin typeface="+mj-lt"/>
                <a:ea typeface="+mj-ea"/>
                <a:cs typeface="+mj-cs"/>
              </a:defRPr>
            </a:lvl1pPr>
          </a:lstStyle>
          <a:p>
            <a:endParaRPr lang="en-US" dirty="0"/>
          </a:p>
        </p:txBody>
      </p:sp>
      <p:sp>
        <p:nvSpPr>
          <p:cNvPr id="5" name="Content Placeholder 2"/>
          <p:cNvSpPr txBox="1">
            <a:spLocks/>
          </p:cNvSpPr>
          <p:nvPr/>
        </p:nvSpPr>
        <p:spPr>
          <a:xfrm>
            <a:off x="404813" y="1862137"/>
            <a:ext cx="4170363" cy="4389437"/>
          </a:xfrm>
          <a:prstGeom prst="rect">
            <a:avLst/>
          </a:prstGeom>
        </p:spPr>
        <p:txBody>
          <a:bodyPr vert="horz" lIns="0" tIns="0" rIns="0" bIns="0" rtlCol="0">
            <a:no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Title 1"/>
          <p:cNvSpPr txBox="1">
            <a:spLocks/>
          </p:cNvSpPr>
          <p:nvPr/>
        </p:nvSpPr>
        <p:spPr>
          <a:xfrm>
            <a:off x="4525809" y="1187450"/>
            <a:ext cx="1607363" cy="409343"/>
          </a:xfrm>
          <a:prstGeom prst="rect">
            <a:avLst/>
          </a:prstGeom>
        </p:spPr>
        <p:txBody>
          <a:bodyPr vert="horz" wrap="square" lIns="0" tIns="0" rIns="0" bIns="0" rtlCol="0" anchor="t" anchorCtr="0">
            <a:spAutoFit/>
          </a:bodyPr>
          <a:lstStyle>
            <a:lvl1pPr algn="l" defTabSz="914400" rtl="0" eaLnBrk="1" latinLnBrk="0" hangingPunct="1">
              <a:lnSpc>
                <a:spcPct val="95000"/>
              </a:lnSpc>
              <a:spcBef>
                <a:spcPct val="0"/>
              </a:spcBef>
              <a:buNone/>
              <a:defRPr sz="2800" b="0" kern="1200" spc="30" baseline="0">
                <a:solidFill>
                  <a:schemeClr val="tx2"/>
                </a:solidFill>
                <a:latin typeface="+mj-lt"/>
                <a:ea typeface="+mj-ea"/>
                <a:cs typeface="+mj-cs"/>
              </a:defRPr>
            </a:lvl1pPr>
          </a:lstStyle>
          <a:p>
            <a:r>
              <a:rPr lang="en-US" altLang="en-US" dirty="0">
                <a:sym typeface="Wingdings 3"/>
              </a:rPr>
              <a:t></a:t>
            </a:r>
            <a:r>
              <a:rPr lang="en-US" dirty="0"/>
              <a:t>1915</a:t>
            </a:r>
          </a:p>
        </p:txBody>
      </p:sp>
      <p:sp>
        <p:nvSpPr>
          <p:cNvPr id="7" name="Content Placeholder 2"/>
          <p:cNvSpPr txBox="1">
            <a:spLocks/>
          </p:cNvSpPr>
          <p:nvPr/>
        </p:nvSpPr>
        <p:spPr>
          <a:xfrm>
            <a:off x="4570413" y="1862138"/>
            <a:ext cx="4320826" cy="2046714"/>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Doctors from all over the world came</a:t>
            </a:r>
            <a:br>
              <a:rPr lang="en-US" altLang="en-US" dirty="0"/>
            </a:br>
            <a:r>
              <a:rPr lang="en-US" altLang="en-US" dirty="0"/>
              <a:t>to observe and learn from the Mayo physicians, leading to the organization</a:t>
            </a:r>
            <a:br>
              <a:rPr lang="en-US" altLang="en-US" dirty="0"/>
            </a:br>
            <a:r>
              <a:rPr lang="en-US" altLang="en-US" dirty="0"/>
              <a:t>of one of the world’s first formal </a:t>
            </a:r>
            <a:r>
              <a:rPr lang="en-US" altLang="en-US" b="1" dirty="0"/>
              <a:t>graduate training programs for physicians</a:t>
            </a:r>
            <a:r>
              <a:rPr lang="en-US" altLang="en-US" dirty="0"/>
              <a:t>. </a:t>
            </a:r>
            <a:br>
              <a:rPr lang="en-US" altLang="en-US" dirty="0"/>
            </a:br>
            <a:r>
              <a:rPr lang="en-US" altLang="en-US" dirty="0"/>
              <a:t>Today it is known as the Mayo Clinic </a:t>
            </a:r>
            <a:br>
              <a:rPr lang="en-US" altLang="en-US" dirty="0"/>
            </a:br>
            <a:r>
              <a:rPr lang="en-US" altLang="en-US" dirty="0"/>
              <a:t>School of Graduate Medical Education.</a:t>
            </a:r>
            <a:endParaRPr lang="en-US" dirty="0"/>
          </a:p>
        </p:txBody>
      </p:sp>
      <p:grpSp>
        <p:nvGrpSpPr>
          <p:cNvPr id="12" name="Group 11"/>
          <p:cNvGrpSpPr/>
          <p:nvPr/>
        </p:nvGrpSpPr>
        <p:grpSpPr>
          <a:xfrm>
            <a:off x="6773942" y="4154700"/>
            <a:ext cx="1885057" cy="1880839"/>
            <a:chOff x="6511718" y="4154700"/>
            <a:chExt cx="1885057" cy="1880839"/>
          </a:xfrm>
        </p:grpSpPr>
        <p:sp>
          <p:nvSpPr>
            <p:cNvPr id="9" name="Oval 8"/>
            <p:cNvSpPr/>
            <p:nvPr/>
          </p:nvSpPr>
          <p:spPr>
            <a:xfrm>
              <a:off x="6511718" y="4154700"/>
              <a:ext cx="1885057" cy="188083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20266" y="4159030"/>
              <a:ext cx="1872179" cy="187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637" y="1246189"/>
            <a:ext cx="4230811" cy="3816466"/>
          </a:xfrm>
          <a:prstGeom prst="rect">
            <a:avLst/>
          </a:prstGeom>
        </p:spPr>
      </p:pic>
    </p:spTree>
    <p:extLst>
      <p:ext uri="{BB962C8B-B14F-4D97-AF65-F5344CB8AC3E}">
        <p14:creationId xmlns:p14="http://schemas.microsoft.com/office/powerpoint/2010/main" val="63601991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654176"/>
            <a:ext cx="9144000"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descr="541Klein1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441" r="26096"/>
          <a:stretch/>
        </p:blipFill>
        <p:spPr bwMode="auto">
          <a:xfrm>
            <a:off x="3419706" y="4044130"/>
            <a:ext cx="1680117" cy="185689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04813" y="1187449"/>
            <a:ext cx="2100494" cy="409343"/>
          </a:xfrm>
        </p:spPr>
        <p:txBody>
          <a:bodyPr wrap="square">
            <a:spAutoFit/>
          </a:bodyPr>
          <a:lstStyle/>
          <a:p>
            <a:r>
              <a:rPr lang="en-US" altLang="en-US" dirty="0">
                <a:latin typeface="+mn-lt"/>
              </a:rPr>
              <a:t>By </a:t>
            </a:r>
            <a:r>
              <a:rPr lang="en-US" altLang="en-US" dirty="0"/>
              <a:t>1915…</a:t>
            </a:r>
            <a:endParaRPr lang="en-US" dirty="0"/>
          </a:p>
        </p:txBody>
      </p:sp>
      <p:sp>
        <p:nvSpPr>
          <p:cNvPr id="7" name="Content Placeholder 2"/>
          <p:cNvSpPr txBox="1">
            <a:spLocks/>
          </p:cNvSpPr>
          <p:nvPr/>
        </p:nvSpPr>
        <p:spPr>
          <a:xfrm>
            <a:off x="400051" y="1862138"/>
            <a:ext cx="2796373" cy="4173537"/>
          </a:xfrm>
          <a:prstGeom prst="rect">
            <a:avLst/>
          </a:prstGeom>
          <a:solidFill>
            <a:schemeClr val="bg1"/>
          </a:solidFill>
          <a:ln w="19050">
            <a:noFill/>
          </a:ln>
          <a:effectLst/>
        </p:spPr>
        <p:txBody>
          <a:bodyPr vert="horz" wrap="square" lIns="137160" tIns="137160" rIns="137160" bIns="91440" rtlCol="0" anchor="t" anchorCtr="1">
            <a:noAutofit/>
          </a:bodyPr>
          <a:lstStyle>
            <a:lvl1pPr marL="0" indent="0" algn="l" defTabSz="914400" rtl="0" eaLnBrk="1" latinLnBrk="0" hangingPunct="1">
              <a:lnSpc>
                <a:spcPct val="95000"/>
              </a:lnSpc>
              <a:spcBef>
                <a:spcPts val="1800"/>
              </a:spcBef>
              <a:buClr>
                <a:schemeClr val="tx2"/>
              </a:buClr>
              <a:buFont typeface="Arial" pitchFamily="34" charset="0"/>
              <a:buNone/>
              <a:defRPr sz="2800" kern="1200" spc="30" baseline="0">
                <a:solidFill>
                  <a:schemeClr val="tx2"/>
                </a:solidFill>
                <a:latin typeface="Arial Black" panose="020B0A04020102020204" pitchFamily="34" charset="0"/>
                <a:ea typeface="+mn-ea"/>
                <a:cs typeface="+mn-cs"/>
              </a:defRPr>
            </a:lvl1pPr>
            <a:lvl2pPr marL="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4572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9144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2000" dirty="0">
                <a:solidFill>
                  <a:schemeClr val="tx1"/>
                </a:solidFill>
                <a:latin typeface="+mn-lt"/>
              </a:rPr>
              <a:t>Saint Marys Hospital could not meet the rising demand from patients. Rochester business leader John Kahler developed an innovative concept of hotel/hospitals in downtown Rochester, providing patients with increased access to medical care and places to recuperate from surgery. </a:t>
            </a:r>
          </a:p>
        </p:txBody>
      </p:sp>
      <p:sp>
        <p:nvSpPr>
          <p:cNvPr id="8" name="Content Placeholder 2"/>
          <p:cNvSpPr txBox="1">
            <a:spLocks/>
          </p:cNvSpPr>
          <p:nvPr/>
        </p:nvSpPr>
        <p:spPr>
          <a:xfrm>
            <a:off x="6226062" y="360435"/>
            <a:ext cx="1293678"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olidFill>
                  <a:schemeClr val="bg1"/>
                </a:solidFill>
                <a:sym typeface="Wingdings 3"/>
              </a:rPr>
              <a:t></a:t>
            </a:r>
            <a:r>
              <a:rPr lang="en-US" altLang="en-US" sz="1600" dirty="0">
                <a:solidFill>
                  <a:schemeClr val="bg1"/>
                </a:solidFill>
              </a:rPr>
              <a:t>Cook Hotel</a:t>
            </a:r>
            <a:endParaRPr lang="en-US" sz="1600" dirty="0">
              <a:solidFill>
                <a:schemeClr val="bg1"/>
              </a:solidFill>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6566" y="2163741"/>
            <a:ext cx="2633471" cy="170078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a:xfrm>
            <a:off x="6547700" y="2960688"/>
            <a:ext cx="1405053"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ym typeface="Wingdings 3"/>
              </a:rPr>
              <a:t></a:t>
            </a:r>
            <a:r>
              <a:rPr lang="en-US" altLang="en-US" sz="1600" dirty="0"/>
              <a:t>Worrall Annex</a:t>
            </a:r>
            <a:endParaRPr lang="en-US" sz="1600" dirty="0"/>
          </a:p>
        </p:txBody>
      </p:sp>
      <p:sp>
        <p:nvSpPr>
          <p:cNvPr id="19" name="Content Placeholder 2"/>
          <p:cNvSpPr txBox="1">
            <a:spLocks/>
          </p:cNvSpPr>
          <p:nvPr/>
        </p:nvSpPr>
        <p:spPr>
          <a:xfrm>
            <a:off x="6647723" y="3747001"/>
            <a:ext cx="2159958"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600" dirty="0"/>
              <a:t>Kahler Hotel &amp; Hospital</a:t>
            </a:r>
            <a:r>
              <a:rPr lang="en-US" altLang="en-US" sz="1600" dirty="0">
                <a:sym typeface="Wingdings 3"/>
              </a:rPr>
              <a:t></a:t>
            </a:r>
            <a:endParaRPr lang="en-US" sz="1600" dirty="0"/>
          </a:p>
        </p:txBody>
      </p:sp>
      <p:sp>
        <p:nvSpPr>
          <p:cNvPr id="20" name="Content Placeholder 2"/>
          <p:cNvSpPr txBox="1">
            <a:spLocks/>
          </p:cNvSpPr>
          <p:nvPr/>
        </p:nvSpPr>
        <p:spPr>
          <a:xfrm>
            <a:off x="7295043" y="2648066"/>
            <a:ext cx="1579544"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600" dirty="0">
                <a:sym typeface="Wingdings 3"/>
              </a:rPr>
              <a:t></a:t>
            </a:r>
            <a:r>
              <a:rPr lang="en-US" altLang="en-US" sz="1600" dirty="0"/>
              <a:t>Worrall Hospital</a:t>
            </a:r>
            <a:endParaRPr lang="en-US" sz="1600" dirty="0"/>
          </a:p>
        </p:txBody>
      </p:sp>
      <p:sp>
        <p:nvSpPr>
          <p:cNvPr id="22" name="Content Placeholder 2"/>
          <p:cNvSpPr txBox="1">
            <a:spLocks/>
          </p:cNvSpPr>
          <p:nvPr/>
        </p:nvSpPr>
        <p:spPr>
          <a:xfrm>
            <a:off x="3412273" y="5933588"/>
            <a:ext cx="1375315"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ym typeface="Wingdings 3"/>
              </a:rPr>
              <a:t></a:t>
            </a:r>
            <a:r>
              <a:rPr lang="en-US" altLang="en-US" sz="1600" dirty="0"/>
              <a:t>Curie Hospital</a:t>
            </a:r>
            <a:endParaRPr lang="en-US" sz="1600" dirty="0"/>
          </a:p>
        </p:txBody>
      </p:sp>
      <p:pic>
        <p:nvPicPr>
          <p:cNvPr id="23"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89338" y="4046679"/>
            <a:ext cx="3518343" cy="243999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541Klein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9706" y="258239"/>
            <a:ext cx="2741819" cy="170261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541Klein12"/>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a:off x="6354663" y="893796"/>
            <a:ext cx="2519924" cy="170078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35259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9417" y="1187450"/>
            <a:ext cx="2085627" cy="409343"/>
          </a:xfrm>
        </p:spPr>
        <p:txBody>
          <a:bodyPr/>
          <a:lstStyle/>
          <a:p>
            <a:pPr algn="r"/>
            <a:r>
              <a:rPr lang="en-US" dirty="0"/>
              <a:t>1919</a:t>
            </a:r>
            <a:r>
              <a:rPr lang="en-US" dirty="0">
                <a:sym typeface="Wingdings 3"/>
              </a:rPr>
              <a:t> </a:t>
            </a:r>
            <a:endParaRPr lang="en-US" dirty="0"/>
          </a:p>
        </p:txBody>
      </p:sp>
      <p:sp>
        <p:nvSpPr>
          <p:cNvPr id="3" name="Content Placeholder 2"/>
          <p:cNvSpPr>
            <a:spLocks noGrp="1"/>
          </p:cNvSpPr>
          <p:nvPr>
            <p:ph idx="1"/>
          </p:nvPr>
        </p:nvSpPr>
        <p:spPr>
          <a:xfrm>
            <a:off x="404813" y="1862137"/>
            <a:ext cx="2130231" cy="4389437"/>
          </a:xfrm>
        </p:spPr>
        <p:txBody>
          <a:bodyPr/>
          <a:lstStyle/>
          <a:p>
            <a:pPr algn="r"/>
            <a:r>
              <a:rPr lang="en-US" altLang="en-US" dirty="0"/>
              <a:t>Colonial Hospital Training </a:t>
            </a:r>
            <a:r>
              <a:rPr lang="en-US" altLang="en-US" b="1" dirty="0"/>
              <a:t>School</a:t>
            </a:r>
            <a:br>
              <a:rPr lang="en-US" altLang="en-US" b="1" dirty="0"/>
            </a:br>
            <a:r>
              <a:rPr lang="en-US" altLang="en-US" b="1" dirty="0"/>
              <a:t>for Nurses </a:t>
            </a:r>
            <a:r>
              <a:rPr lang="en-US" altLang="en-US" dirty="0"/>
              <a:t>was</a:t>
            </a:r>
            <a:br>
              <a:rPr lang="en-US" altLang="en-US" dirty="0"/>
            </a:br>
            <a:r>
              <a:rPr lang="en-US" altLang="en-US" dirty="0"/>
              <a:t>established in</a:t>
            </a:r>
            <a:br>
              <a:rPr lang="en-US" altLang="en-US" dirty="0"/>
            </a:br>
            <a:r>
              <a:rPr lang="en-US" altLang="en-US" dirty="0"/>
              <a:t>downtown Rochester.</a:t>
            </a:r>
          </a:p>
          <a:p>
            <a:pPr algn="r"/>
            <a:r>
              <a:rPr lang="en-US" altLang="en-US" dirty="0"/>
              <a:t>In 1921 the name</a:t>
            </a:r>
            <a:br>
              <a:rPr lang="en-US" altLang="en-US" dirty="0"/>
            </a:br>
            <a:r>
              <a:rPr lang="en-US" altLang="en-US" dirty="0"/>
              <a:t>was changed to</a:t>
            </a:r>
            <a:br>
              <a:rPr lang="en-US" altLang="en-US" dirty="0"/>
            </a:br>
            <a:r>
              <a:rPr lang="en-US" altLang="en-US" dirty="0"/>
              <a:t>Kahler Hospital’s School of Nursing.</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444" y="1858896"/>
            <a:ext cx="6400311" cy="416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71680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4176"/>
            <a:ext cx="8740775"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0412" y="1187450"/>
            <a:ext cx="4170363" cy="409343"/>
          </a:xfrm>
        </p:spPr>
        <p:txBody>
          <a:bodyPr/>
          <a:lstStyle/>
          <a:p>
            <a:pPr algn="r"/>
            <a:r>
              <a:rPr lang="en-US" dirty="0"/>
              <a:t>1919</a:t>
            </a:r>
          </a:p>
        </p:txBody>
      </p:sp>
      <p:sp>
        <p:nvSpPr>
          <p:cNvPr id="3" name="Content Placeholder 2"/>
          <p:cNvSpPr>
            <a:spLocks noGrp="1"/>
          </p:cNvSpPr>
          <p:nvPr>
            <p:ph idx="1"/>
          </p:nvPr>
        </p:nvSpPr>
        <p:spPr>
          <a:xfrm>
            <a:off x="400050" y="1862137"/>
            <a:ext cx="8340725" cy="4389437"/>
          </a:xfrm>
        </p:spPr>
        <p:txBody>
          <a:bodyPr/>
          <a:lstStyle/>
          <a:p>
            <a:r>
              <a:rPr lang="en-US" altLang="en-US" dirty="0"/>
              <a:t>To ensure the longevity of Mayo Clinic, the Mayo brothers and their wives signed</a:t>
            </a:r>
            <a:br>
              <a:rPr lang="en-US" altLang="en-US" dirty="0"/>
            </a:br>
            <a:r>
              <a:rPr lang="en-US" altLang="en-US" dirty="0"/>
              <a:t>a Deed of Gift, donating the assets of the private practice and the majority of their private savings to create a </a:t>
            </a:r>
            <a:r>
              <a:rPr lang="en-US" altLang="en-US" b="1" dirty="0"/>
              <a:t>not-for-profit organization</a:t>
            </a:r>
            <a:r>
              <a:rPr lang="en-US" altLang="en-US" dirty="0"/>
              <a:t>.  </a:t>
            </a:r>
          </a:p>
          <a:p>
            <a:r>
              <a:rPr lang="en-US" altLang="en-US" dirty="0"/>
              <a:t>This gift, worth about $10 million</a:t>
            </a:r>
            <a:br>
              <a:rPr lang="en-US" altLang="en-US" dirty="0"/>
            </a:br>
            <a:r>
              <a:rPr lang="en-US" altLang="en-US" dirty="0"/>
              <a:t>at the time, was without precedent</a:t>
            </a:r>
            <a:br>
              <a:rPr lang="en-US" altLang="en-US" dirty="0"/>
            </a:br>
            <a:r>
              <a:rPr lang="en-US" altLang="en-US" dirty="0"/>
              <a:t>in medicine.</a:t>
            </a:r>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421284">
            <a:off x="3802761" y="3160827"/>
            <a:ext cx="4892992" cy="32043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790895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6793" y="2673873"/>
            <a:ext cx="3376589" cy="357770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04814" y="1187450"/>
            <a:ext cx="4170363" cy="409343"/>
          </a:xfrm>
        </p:spPr>
        <p:txBody>
          <a:bodyPr/>
          <a:lstStyle/>
          <a:p>
            <a:r>
              <a:rPr lang="en-US" dirty="0"/>
              <a:t>1926</a:t>
            </a:r>
          </a:p>
        </p:txBody>
      </p:sp>
      <p:sp>
        <p:nvSpPr>
          <p:cNvPr id="3" name="Content Placeholder 2"/>
          <p:cNvSpPr>
            <a:spLocks noGrp="1"/>
          </p:cNvSpPr>
          <p:nvPr>
            <p:ph idx="1"/>
          </p:nvPr>
        </p:nvSpPr>
        <p:spPr>
          <a:xfrm>
            <a:off x="404813" y="1862137"/>
            <a:ext cx="8335962" cy="4389437"/>
          </a:xfrm>
        </p:spPr>
        <p:txBody>
          <a:bodyPr/>
          <a:lstStyle/>
          <a:p>
            <a:r>
              <a:rPr lang="en-US" dirty="0"/>
              <a:t>The first issue of </a:t>
            </a:r>
            <a:r>
              <a:rPr lang="en-US" b="1" i="1" dirty="0"/>
              <a:t>Mayo Clinic Proceedings </a:t>
            </a:r>
            <a:r>
              <a:rPr lang="en-US" dirty="0"/>
              <a:t>was published.</a:t>
            </a:r>
            <a:br>
              <a:rPr lang="en-US" dirty="0"/>
            </a:br>
            <a:r>
              <a:rPr lang="en-US" dirty="0"/>
              <a:t>Originally a summary of staff activities (Bulletin), in 2021, </a:t>
            </a:r>
            <a:br>
              <a:rPr lang="en-US" dirty="0"/>
            </a:br>
            <a:r>
              <a:rPr lang="en-US" dirty="0"/>
              <a:t>there were more than 6 million downloads of its journal content.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38135">
            <a:off x="6395651" y="3020929"/>
            <a:ext cx="2231218" cy="298782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4641">
            <a:off x="725967" y="3134542"/>
            <a:ext cx="2272295" cy="294759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00000">
            <a:off x="3171332" y="3761747"/>
            <a:ext cx="1781745" cy="2742875"/>
          </a:xfrm>
          <a:prstGeom prst="rect">
            <a:avLst/>
          </a:prstGeom>
          <a:effectLst>
            <a:outerShdw blurRad="63500" sx="102000" sy="102000" algn="ctr" rotWithShape="0">
              <a:prstClr val="black">
                <a:alpha val="40000"/>
              </a:prstClr>
            </a:outerShdw>
          </a:effectLst>
        </p:spPr>
      </p:pic>
      <p:grpSp>
        <p:nvGrpSpPr>
          <p:cNvPr id="30" name="Group 29"/>
          <p:cNvGrpSpPr/>
          <p:nvPr/>
        </p:nvGrpSpPr>
        <p:grpSpPr>
          <a:xfrm>
            <a:off x="7094537" y="1276350"/>
            <a:ext cx="1646238" cy="1206500"/>
            <a:chOff x="7096125" y="1276350"/>
            <a:chExt cx="1646238" cy="1206500"/>
          </a:xfrm>
        </p:grpSpPr>
        <p:sp>
          <p:nvSpPr>
            <p:cNvPr id="12" name="Oval 5"/>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noEditPoints="1"/>
            </p:cNvSpPr>
            <p:nvPr/>
          </p:nvSpPr>
          <p:spPr bwMode="auto">
            <a:xfrm>
              <a:off x="7096125" y="1276350"/>
              <a:ext cx="1646238" cy="1174750"/>
            </a:xfrm>
            <a:custGeom>
              <a:avLst/>
              <a:gdLst>
                <a:gd name="T0" fmla="*/ 253 w 1696"/>
                <a:gd name="T1" fmla="*/ 174 h 1211"/>
                <a:gd name="T2" fmla="*/ 0 w 1696"/>
                <a:gd name="T3" fmla="*/ 606 h 1211"/>
                <a:gd name="T4" fmla="*/ 253 w 1696"/>
                <a:gd name="T5" fmla="*/ 1038 h 1211"/>
                <a:gd name="T6" fmla="*/ 848 w 1696"/>
                <a:gd name="T7" fmla="*/ 1211 h 1211"/>
                <a:gd name="T8" fmla="*/ 1443 w 1696"/>
                <a:gd name="T9" fmla="*/ 1038 h 1211"/>
                <a:gd name="T10" fmla="*/ 1696 w 1696"/>
                <a:gd name="T11" fmla="*/ 606 h 1211"/>
                <a:gd name="T12" fmla="*/ 1443 w 1696"/>
                <a:gd name="T13" fmla="*/ 174 h 1211"/>
                <a:gd name="T14" fmla="*/ 848 w 1696"/>
                <a:gd name="T15" fmla="*/ 0 h 1211"/>
                <a:gd name="T16" fmla="*/ 253 w 1696"/>
                <a:gd name="T17" fmla="*/ 174 h 1211"/>
                <a:gd name="T18" fmla="*/ 72 w 1696"/>
                <a:gd name="T19" fmla="*/ 606 h 1211"/>
                <a:gd name="T20" fmla="*/ 848 w 1696"/>
                <a:gd name="T21" fmla="*/ 72 h 1211"/>
                <a:gd name="T22" fmla="*/ 1624 w 1696"/>
                <a:gd name="T23" fmla="*/ 606 h 1211"/>
                <a:gd name="T24" fmla="*/ 848 w 1696"/>
                <a:gd name="T25" fmla="*/ 1139 h 1211"/>
                <a:gd name="T26" fmla="*/ 72 w 1696"/>
                <a:gd name="T27" fmla="*/ 60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6" h="1211">
                  <a:moveTo>
                    <a:pt x="253" y="174"/>
                  </a:moveTo>
                  <a:cubicBezTo>
                    <a:pt x="90" y="288"/>
                    <a:pt x="0" y="442"/>
                    <a:pt x="0" y="606"/>
                  </a:cubicBezTo>
                  <a:cubicBezTo>
                    <a:pt x="0" y="770"/>
                    <a:pt x="90" y="924"/>
                    <a:pt x="253" y="1038"/>
                  </a:cubicBezTo>
                  <a:cubicBezTo>
                    <a:pt x="412" y="1150"/>
                    <a:pt x="624" y="1211"/>
                    <a:pt x="848" y="1211"/>
                  </a:cubicBezTo>
                  <a:cubicBezTo>
                    <a:pt x="1072" y="1211"/>
                    <a:pt x="1284" y="1150"/>
                    <a:pt x="1443" y="1038"/>
                  </a:cubicBezTo>
                  <a:cubicBezTo>
                    <a:pt x="1606" y="924"/>
                    <a:pt x="1696" y="770"/>
                    <a:pt x="1696" y="606"/>
                  </a:cubicBezTo>
                  <a:cubicBezTo>
                    <a:pt x="1696" y="442"/>
                    <a:pt x="1606" y="288"/>
                    <a:pt x="1443" y="174"/>
                  </a:cubicBezTo>
                  <a:cubicBezTo>
                    <a:pt x="1284" y="62"/>
                    <a:pt x="1072" y="0"/>
                    <a:pt x="848" y="0"/>
                  </a:cubicBezTo>
                  <a:cubicBezTo>
                    <a:pt x="624" y="0"/>
                    <a:pt x="412" y="62"/>
                    <a:pt x="253" y="174"/>
                  </a:cubicBezTo>
                  <a:close/>
                  <a:moveTo>
                    <a:pt x="72" y="606"/>
                  </a:moveTo>
                  <a:cubicBezTo>
                    <a:pt x="72" y="312"/>
                    <a:pt x="420" y="72"/>
                    <a:pt x="848" y="72"/>
                  </a:cubicBezTo>
                  <a:cubicBezTo>
                    <a:pt x="1276" y="72"/>
                    <a:pt x="1624" y="312"/>
                    <a:pt x="1624" y="606"/>
                  </a:cubicBezTo>
                  <a:cubicBezTo>
                    <a:pt x="1624" y="900"/>
                    <a:pt x="1276" y="1139"/>
                    <a:pt x="848" y="1139"/>
                  </a:cubicBezTo>
                  <a:cubicBezTo>
                    <a:pt x="420" y="1139"/>
                    <a:pt x="72" y="900"/>
                    <a:pt x="72" y="60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Oval 7"/>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p:nvSpPr>
          <p:spPr bwMode="auto">
            <a:xfrm>
              <a:off x="7110413" y="1289050"/>
              <a:ext cx="1617663" cy="1147762"/>
            </a:xfrm>
            <a:custGeom>
              <a:avLst/>
              <a:gdLst>
                <a:gd name="T0" fmla="*/ 247 w 1668"/>
                <a:gd name="T1" fmla="*/ 171 h 1183"/>
                <a:gd name="T2" fmla="*/ 0 w 1668"/>
                <a:gd name="T3" fmla="*/ 592 h 1183"/>
                <a:gd name="T4" fmla="*/ 247 w 1668"/>
                <a:gd name="T5" fmla="*/ 1013 h 1183"/>
                <a:gd name="T6" fmla="*/ 834 w 1668"/>
                <a:gd name="T7" fmla="*/ 1183 h 1183"/>
                <a:gd name="T8" fmla="*/ 1421 w 1668"/>
                <a:gd name="T9" fmla="*/ 1013 h 1183"/>
                <a:gd name="T10" fmla="*/ 1668 w 1668"/>
                <a:gd name="T11" fmla="*/ 592 h 1183"/>
                <a:gd name="T12" fmla="*/ 1421 w 1668"/>
                <a:gd name="T13" fmla="*/ 171 h 1183"/>
                <a:gd name="T14" fmla="*/ 834 w 1668"/>
                <a:gd name="T15" fmla="*/ 0 h 1183"/>
                <a:gd name="T16" fmla="*/ 247 w 1668"/>
                <a:gd name="T17" fmla="*/ 171 h 1183"/>
                <a:gd name="T18" fmla="*/ 44 w 1668"/>
                <a:gd name="T19" fmla="*/ 592 h 1183"/>
                <a:gd name="T20" fmla="*/ 834 w 1668"/>
                <a:gd name="T21" fmla="*/ 44 h 1183"/>
                <a:gd name="T22" fmla="*/ 1624 w 1668"/>
                <a:gd name="T23" fmla="*/ 592 h 1183"/>
                <a:gd name="T24" fmla="*/ 834 w 1668"/>
                <a:gd name="T25" fmla="*/ 1139 h 1183"/>
                <a:gd name="T26" fmla="*/ 44 w 1668"/>
                <a:gd name="T27" fmla="*/ 592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8" h="1183">
                  <a:moveTo>
                    <a:pt x="247" y="171"/>
                  </a:moveTo>
                  <a:cubicBezTo>
                    <a:pt x="87" y="283"/>
                    <a:pt x="0" y="432"/>
                    <a:pt x="0" y="592"/>
                  </a:cubicBezTo>
                  <a:cubicBezTo>
                    <a:pt x="0" y="751"/>
                    <a:pt x="87" y="901"/>
                    <a:pt x="247" y="1013"/>
                  </a:cubicBezTo>
                  <a:cubicBezTo>
                    <a:pt x="404" y="1123"/>
                    <a:pt x="613" y="1183"/>
                    <a:pt x="834" y="1183"/>
                  </a:cubicBezTo>
                  <a:cubicBezTo>
                    <a:pt x="1056" y="1183"/>
                    <a:pt x="1264" y="1123"/>
                    <a:pt x="1421" y="1013"/>
                  </a:cubicBezTo>
                  <a:cubicBezTo>
                    <a:pt x="1581" y="901"/>
                    <a:pt x="1668" y="751"/>
                    <a:pt x="1668" y="592"/>
                  </a:cubicBezTo>
                  <a:cubicBezTo>
                    <a:pt x="1668" y="432"/>
                    <a:pt x="1581" y="283"/>
                    <a:pt x="1421" y="171"/>
                  </a:cubicBezTo>
                  <a:cubicBezTo>
                    <a:pt x="1264" y="61"/>
                    <a:pt x="1056" y="0"/>
                    <a:pt x="834" y="0"/>
                  </a:cubicBezTo>
                  <a:cubicBezTo>
                    <a:pt x="613" y="0"/>
                    <a:pt x="404" y="61"/>
                    <a:pt x="247" y="171"/>
                  </a:cubicBezTo>
                  <a:close/>
                  <a:moveTo>
                    <a:pt x="44" y="592"/>
                  </a:moveTo>
                  <a:cubicBezTo>
                    <a:pt x="44" y="290"/>
                    <a:pt x="398" y="44"/>
                    <a:pt x="834" y="44"/>
                  </a:cubicBezTo>
                  <a:cubicBezTo>
                    <a:pt x="1270" y="44"/>
                    <a:pt x="1624" y="290"/>
                    <a:pt x="1624" y="592"/>
                  </a:cubicBezTo>
                  <a:cubicBezTo>
                    <a:pt x="1624" y="894"/>
                    <a:pt x="1270" y="1139"/>
                    <a:pt x="834" y="1139"/>
                  </a:cubicBezTo>
                  <a:cubicBezTo>
                    <a:pt x="398" y="1139"/>
                    <a:pt x="44" y="894"/>
                    <a:pt x="44" y="592"/>
                  </a:cubicBez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Oval 9"/>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noEditPoints="1"/>
            </p:cNvSpPr>
            <p:nvPr/>
          </p:nvSpPr>
          <p:spPr bwMode="auto">
            <a:xfrm>
              <a:off x="7124700" y="1303338"/>
              <a:ext cx="1589088" cy="1119187"/>
            </a:xfrm>
            <a:custGeom>
              <a:avLst/>
              <a:gdLst>
                <a:gd name="T0" fmla="*/ 0 w 1638"/>
                <a:gd name="T1" fmla="*/ 577 h 1153"/>
                <a:gd name="T2" fmla="*/ 819 w 1638"/>
                <a:gd name="T3" fmla="*/ 1153 h 1153"/>
                <a:gd name="T4" fmla="*/ 1638 w 1638"/>
                <a:gd name="T5" fmla="*/ 577 h 1153"/>
                <a:gd name="T6" fmla="*/ 819 w 1638"/>
                <a:gd name="T7" fmla="*/ 0 h 1153"/>
                <a:gd name="T8" fmla="*/ 0 w 1638"/>
                <a:gd name="T9" fmla="*/ 577 h 1153"/>
                <a:gd name="T10" fmla="*/ 14 w 1638"/>
                <a:gd name="T11" fmla="*/ 577 h 1153"/>
                <a:gd name="T12" fmla="*/ 819 w 1638"/>
                <a:gd name="T13" fmla="*/ 14 h 1153"/>
                <a:gd name="T14" fmla="*/ 1624 w 1638"/>
                <a:gd name="T15" fmla="*/ 577 h 1153"/>
                <a:gd name="T16" fmla="*/ 819 w 1638"/>
                <a:gd name="T17" fmla="*/ 1139 h 1153"/>
                <a:gd name="T18" fmla="*/ 14 w 1638"/>
                <a:gd name="T19" fmla="*/ 57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8" h="1153">
                  <a:moveTo>
                    <a:pt x="0" y="577"/>
                  </a:moveTo>
                  <a:cubicBezTo>
                    <a:pt x="0" y="895"/>
                    <a:pt x="367" y="1153"/>
                    <a:pt x="819" y="1153"/>
                  </a:cubicBezTo>
                  <a:cubicBezTo>
                    <a:pt x="1271" y="1153"/>
                    <a:pt x="1638" y="895"/>
                    <a:pt x="1638" y="577"/>
                  </a:cubicBezTo>
                  <a:cubicBezTo>
                    <a:pt x="1638" y="259"/>
                    <a:pt x="1271" y="0"/>
                    <a:pt x="819" y="0"/>
                  </a:cubicBezTo>
                  <a:cubicBezTo>
                    <a:pt x="367" y="0"/>
                    <a:pt x="0" y="259"/>
                    <a:pt x="0" y="577"/>
                  </a:cubicBezTo>
                  <a:close/>
                  <a:moveTo>
                    <a:pt x="14" y="577"/>
                  </a:moveTo>
                  <a:cubicBezTo>
                    <a:pt x="14" y="267"/>
                    <a:pt x="375" y="14"/>
                    <a:pt x="819" y="14"/>
                  </a:cubicBezTo>
                  <a:cubicBezTo>
                    <a:pt x="1263" y="14"/>
                    <a:pt x="1624" y="267"/>
                    <a:pt x="1624" y="577"/>
                  </a:cubicBezTo>
                  <a:cubicBezTo>
                    <a:pt x="1624" y="887"/>
                    <a:pt x="1263" y="1139"/>
                    <a:pt x="819" y="1139"/>
                  </a:cubicBezTo>
                  <a:cubicBezTo>
                    <a:pt x="375" y="1139"/>
                    <a:pt x="14" y="887"/>
                    <a:pt x="14" y="57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p:nvSpPr>
          <p:spPr bwMode="auto">
            <a:xfrm>
              <a:off x="8083550" y="1360488"/>
              <a:ext cx="227013" cy="111125"/>
            </a:xfrm>
            <a:custGeom>
              <a:avLst/>
              <a:gdLst>
                <a:gd name="T0" fmla="*/ 0 w 234"/>
                <a:gd name="T1" fmla="*/ 72 h 113"/>
                <a:gd name="T2" fmla="*/ 20 w 234"/>
                <a:gd name="T3" fmla="*/ 0 h 113"/>
                <a:gd name="T4" fmla="*/ 234 w 234"/>
                <a:gd name="T5" fmla="*/ 61 h 113"/>
                <a:gd name="T6" fmla="*/ 223 w 234"/>
                <a:gd name="T7" fmla="*/ 96 h 113"/>
                <a:gd name="T8" fmla="*/ 141 w 234"/>
                <a:gd name="T9" fmla="*/ 113 h 113"/>
                <a:gd name="T10" fmla="*/ 127 w 234"/>
                <a:gd name="T11" fmla="*/ 113 h 113"/>
                <a:gd name="T12" fmla="*/ 0 w 234"/>
                <a:gd name="T13" fmla="*/ 72 h 113"/>
              </a:gdLst>
              <a:ahLst/>
              <a:cxnLst>
                <a:cxn ang="0">
                  <a:pos x="T0" y="T1"/>
                </a:cxn>
                <a:cxn ang="0">
                  <a:pos x="T2" y="T3"/>
                </a:cxn>
                <a:cxn ang="0">
                  <a:pos x="T4" y="T5"/>
                </a:cxn>
                <a:cxn ang="0">
                  <a:pos x="T6" y="T7"/>
                </a:cxn>
                <a:cxn ang="0">
                  <a:pos x="T8" y="T9"/>
                </a:cxn>
                <a:cxn ang="0">
                  <a:pos x="T10" y="T11"/>
                </a:cxn>
                <a:cxn ang="0">
                  <a:pos x="T12" y="T13"/>
                </a:cxn>
              </a:cxnLst>
              <a:rect l="0" t="0" r="r" b="b"/>
              <a:pathLst>
                <a:path w="234" h="113">
                  <a:moveTo>
                    <a:pt x="0" y="72"/>
                  </a:moveTo>
                  <a:cubicBezTo>
                    <a:pt x="20" y="0"/>
                    <a:pt x="20" y="0"/>
                    <a:pt x="20" y="0"/>
                  </a:cubicBezTo>
                  <a:cubicBezTo>
                    <a:pt x="20" y="0"/>
                    <a:pt x="169" y="26"/>
                    <a:pt x="234" y="61"/>
                  </a:cubicBezTo>
                  <a:cubicBezTo>
                    <a:pt x="223" y="96"/>
                    <a:pt x="223" y="96"/>
                    <a:pt x="223" y="96"/>
                  </a:cubicBezTo>
                  <a:cubicBezTo>
                    <a:pt x="223" y="96"/>
                    <a:pt x="145" y="60"/>
                    <a:pt x="141" y="113"/>
                  </a:cubicBezTo>
                  <a:cubicBezTo>
                    <a:pt x="127" y="113"/>
                    <a:pt x="127" y="113"/>
                    <a:pt x="127" y="113"/>
                  </a:cubicBezTo>
                  <a:cubicBezTo>
                    <a:pt x="127" y="113"/>
                    <a:pt x="38" y="81"/>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noEditPoints="1"/>
            </p:cNvSpPr>
            <p:nvPr/>
          </p:nvSpPr>
          <p:spPr bwMode="auto">
            <a:xfrm>
              <a:off x="8067675" y="1349375"/>
              <a:ext cx="255588" cy="133350"/>
            </a:xfrm>
            <a:custGeom>
              <a:avLst/>
              <a:gdLst>
                <a:gd name="T0" fmla="*/ 0 w 263"/>
                <a:gd name="T1" fmla="*/ 93 h 138"/>
                <a:gd name="T2" fmla="*/ 12 w 263"/>
                <a:gd name="T3" fmla="*/ 96 h 138"/>
                <a:gd name="T4" fmla="*/ 138 w 263"/>
                <a:gd name="T5" fmla="*/ 137 h 138"/>
                <a:gd name="T6" fmla="*/ 140 w 263"/>
                <a:gd name="T7" fmla="*/ 137 h 138"/>
                <a:gd name="T8" fmla="*/ 168 w 263"/>
                <a:gd name="T9" fmla="*/ 138 h 138"/>
                <a:gd name="T10" fmla="*/ 168 w 263"/>
                <a:gd name="T11" fmla="*/ 127 h 138"/>
                <a:gd name="T12" fmla="*/ 175 w 263"/>
                <a:gd name="T13" fmla="*/ 112 h 138"/>
                <a:gd name="T14" fmla="*/ 233 w 263"/>
                <a:gd name="T15" fmla="*/ 120 h 138"/>
                <a:gd name="T16" fmla="*/ 246 w 263"/>
                <a:gd name="T17" fmla="*/ 126 h 138"/>
                <a:gd name="T18" fmla="*/ 250 w 263"/>
                <a:gd name="T19" fmla="*/ 113 h 138"/>
                <a:gd name="T20" fmla="*/ 263 w 263"/>
                <a:gd name="T21" fmla="*/ 68 h 138"/>
                <a:gd name="T22" fmla="*/ 254 w 263"/>
                <a:gd name="T23" fmla="*/ 64 h 138"/>
                <a:gd name="T24" fmla="*/ 37 w 263"/>
                <a:gd name="T25" fmla="*/ 2 h 138"/>
                <a:gd name="T26" fmla="*/ 26 w 263"/>
                <a:gd name="T27" fmla="*/ 0 h 138"/>
                <a:gd name="T28" fmla="*/ 0 w 263"/>
                <a:gd name="T29" fmla="*/ 93 h 138"/>
                <a:gd name="T30" fmla="*/ 43 w 263"/>
                <a:gd name="T31" fmla="*/ 27 h 138"/>
                <a:gd name="T32" fmla="*/ 234 w 263"/>
                <a:gd name="T33" fmla="*/ 80 h 138"/>
                <a:gd name="T34" fmla="*/ 230 w 263"/>
                <a:gd name="T35" fmla="*/ 93 h 138"/>
                <a:gd name="T36" fmla="*/ 163 w 263"/>
                <a:gd name="T37" fmla="*/ 92 h 138"/>
                <a:gd name="T38" fmla="*/ 146 w 263"/>
                <a:gd name="T39" fmla="*/ 114 h 138"/>
                <a:gd name="T40" fmla="*/ 144 w 263"/>
                <a:gd name="T41" fmla="*/ 114 h 138"/>
                <a:gd name="T42" fmla="*/ 30 w 263"/>
                <a:gd name="T43" fmla="*/ 76 h 138"/>
                <a:gd name="T44" fmla="*/ 43 w 263"/>
                <a:gd name="T45" fmla="*/ 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3" h="138">
                  <a:moveTo>
                    <a:pt x="0" y="93"/>
                  </a:moveTo>
                  <a:cubicBezTo>
                    <a:pt x="12" y="96"/>
                    <a:pt x="12" y="96"/>
                    <a:pt x="12" y="96"/>
                  </a:cubicBezTo>
                  <a:cubicBezTo>
                    <a:pt x="49" y="106"/>
                    <a:pt x="137" y="137"/>
                    <a:pt x="138" y="137"/>
                  </a:cubicBezTo>
                  <a:cubicBezTo>
                    <a:pt x="140" y="137"/>
                    <a:pt x="140" y="137"/>
                    <a:pt x="140" y="137"/>
                  </a:cubicBezTo>
                  <a:cubicBezTo>
                    <a:pt x="168" y="138"/>
                    <a:pt x="168" y="138"/>
                    <a:pt x="168" y="138"/>
                  </a:cubicBezTo>
                  <a:cubicBezTo>
                    <a:pt x="168" y="127"/>
                    <a:pt x="168" y="127"/>
                    <a:pt x="168" y="127"/>
                  </a:cubicBezTo>
                  <a:cubicBezTo>
                    <a:pt x="169" y="117"/>
                    <a:pt x="173" y="114"/>
                    <a:pt x="175" y="112"/>
                  </a:cubicBezTo>
                  <a:cubicBezTo>
                    <a:pt x="188" y="105"/>
                    <a:pt x="217" y="113"/>
                    <a:pt x="233" y="120"/>
                  </a:cubicBezTo>
                  <a:cubicBezTo>
                    <a:pt x="246" y="126"/>
                    <a:pt x="246" y="126"/>
                    <a:pt x="246" y="126"/>
                  </a:cubicBezTo>
                  <a:cubicBezTo>
                    <a:pt x="250" y="113"/>
                    <a:pt x="250" y="113"/>
                    <a:pt x="250" y="113"/>
                  </a:cubicBezTo>
                  <a:cubicBezTo>
                    <a:pt x="263" y="68"/>
                    <a:pt x="263" y="68"/>
                    <a:pt x="263" y="68"/>
                  </a:cubicBezTo>
                  <a:cubicBezTo>
                    <a:pt x="254" y="64"/>
                    <a:pt x="254" y="64"/>
                    <a:pt x="254" y="64"/>
                  </a:cubicBezTo>
                  <a:cubicBezTo>
                    <a:pt x="188" y="28"/>
                    <a:pt x="43" y="3"/>
                    <a:pt x="37" y="2"/>
                  </a:cubicBezTo>
                  <a:cubicBezTo>
                    <a:pt x="26" y="0"/>
                    <a:pt x="26" y="0"/>
                    <a:pt x="26" y="0"/>
                  </a:cubicBezTo>
                  <a:lnTo>
                    <a:pt x="0" y="93"/>
                  </a:lnTo>
                  <a:close/>
                  <a:moveTo>
                    <a:pt x="43" y="27"/>
                  </a:moveTo>
                  <a:cubicBezTo>
                    <a:pt x="76" y="33"/>
                    <a:pt x="179" y="54"/>
                    <a:pt x="234" y="80"/>
                  </a:cubicBezTo>
                  <a:cubicBezTo>
                    <a:pt x="233" y="86"/>
                    <a:pt x="232" y="87"/>
                    <a:pt x="230" y="93"/>
                  </a:cubicBezTo>
                  <a:cubicBezTo>
                    <a:pt x="213" y="87"/>
                    <a:pt x="183" y="80"/>
                    <a:pt x="163" y="92"/>
                  </a:cubicBezTo>
                  <a:cubicBezTo>
                    <a:pt x="157" y="95"/>
                    <a:pt x="150" y="102"/>
                    <a:pt x="146" y="114"/>
                  </a:cubicBezTo>
                  <a:cubicBezTo>
                    <a:pt x="145" y="114"/>
                    <a:pt x="145" y="114"/>
                    <a:pt x="144" y="114"/>
                  </a:cubicBezTo>
                  <a:cubicBezTo>
                    <a:pt x="132" y="110"/>
                    <a:pt x="68" y="87"/>
                    <a:pt x="30" y="76"/>
                  </a:cubicBezTo>
                  <a:cubicBezTo>
                    <a:pt x="33" y="63"/>
                    <a:pt x="40" y="40"/>
                    <a:pt x="43"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p:nvSpPr>
          <p:spPr bwMode="auto">
            <a:xfrm>
              <a:off x="7353300" y="2166938"/>
              <a:ext cx="219075" cy="160337"/>
            </a:xfrm>
            <a:custGeom>
              <a:avLst/>
              <a:gdLst>
                <a:gd name="T0" fmla="*/ 84 w 226"/>
                <a:gd name="T1" fmla="*/ 0 h 166"/>
                <a:gd name="T2" fmla="*/ 42 w 226"/>
                <a:gd name="T3" fmla="*/ 33 h 166"/>
                <a:gd name="T4" fmla="*/ 12 w 226"/>
                <a:gd name="T5" fmla="*/ 15 h 166"/>
                <a:gd name="T6" fmla="*/ 0 w 226"/>
                <a:gd name="T7" fmla="*/ 50 h 166"/>
                <a:gd name="T8" fmla="*/ 213 w 226"/>
                <a:gd name="T9" fmla="*/ 166 h 166"/>
                <a:gd name="T10" fmla="*/ 226 w 226"/>
                <a:gd name="T11" fmla="*/ 133 h 166"/>
                <a:gd name="T12" fmla="*/ 159 w 226"/>
                <a:gd name="T13" fmla="*/ 49 h 166"/>
                <a:gd name="T14" fmla="*/ 84 w 226"/>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66">
                  <a:moveTo>
                    <a:pt x="84" y="0"/>
                  </a:moveTo>
                  <a:cubicBezTo>
                    <a:pt x="84" y="0"/>
                    <a:pt x="68" y="40"/>
                    <a:pt x="42" y="33"/>
                  </a:cubicBezTo>
                  <a:cubicBezTo>
                    <a:pt x="12" y="15"/>
                    <a:pt x="12" y="15"/>
                    <a:pt x="12" y="15"/>
                  </a:cubicBezTo>
                  <a:cubicBezTo>
                    <a:pt x="0" y="50"/>
                    <a:pt x="0" y="50"/>
                    <a:pt x="0" y="50"/>
                  </a:cubicBezTo>
                  <a:cubicBezTo>
                    <a:pt x="0" y="50"/>
                    <a:pt x="110" y="129"/>
                    <a:pt x="213" y="166"/>
                  </a:cubicBezTo>
                  <a:cubicBezTo>
                    <a:pt x="226" y="133"/>
                    <a:pt x="226" y="133"/>
                    <a:pt x="226" y="133"/>
                  </a:cubicBezTo>
                  <a:cubicBezTo>
                    <a:pt x="226" y="133"/>
                    <a:pt x="135" y="94"/>
                    <a:pt x="159" y="49"/>
                  </a:cubicBez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noEditPoints="1"/>
            </p:cNvSpPr>
            <p:nvPr/>
          </p:nvSpPr>
          <p:spPr bwMode="auto">
            <a:xfrm>
              <a:off x="7339013" y="2149475"/>
              <a:ext cx="247650" cy="193675"/>
            </a:xfrm>
            <a:custGeom>
              <a:avLst/>
              <a:gdLst>
                <a:gd name="T0" fmla="*/ 87 w 255"/>
                <a:gd name="T1" fmla="*/ 13 h 199"/>
                <a:gd name="T2" fmla="*/ 60 w 255"/>
                <a:gd name="T3" fmla="*/ 40 h 199"/>
                <a:gd name="T4" fmla="*/ 20 w 255"/>
                <a:gd name="T5" fmla="*/ 16 h 199"/>
                <a:gd name="T6" fmla="*/ 0 w 255"/>
                <a:gd name="T7" fmla="*/ 73 h 199"/>
                <a:gd name="T8" fmla="*/ 7 w 255"/>
                <a:gd name="T9" fmla="*/ 78 h 199"/>
                <a:gd name="T10" fmla="*/ 223 w 255"/>
                <a:gd name="T11" fmla="*/ 195 h 199"/>
                <a:gd name="T12" fmla="*/ 235 w 255"/>
                <a:gd name="T13" fmla="*/ 199 h 199"/>
                <a:gd name="T14" fmla="*/ 255 w 255"/>
                <a:gd name="T15" fmla="*/ 144 h 199"/>
                <a:gd name="T16" fmla="*/ 244 w 255"/>
                <a:gd name="T17" fmla="*/ 140 h 199"/>
                <a:gd name="T18" fmla="*/ 182 w 255"/>
                <a:gd name="T19" fmla="*/ 90 h 199"/>
                <a:gd name="T20" fmla="*/ 184 w 255"/>
                <a:gd name="T21" fmla="*/ 72 h 199"/>
                <a:gd name="T22" fmla="*/ 189 w 255"/>
                <a:gd name="T23" fmla="*/ 63 h 199"/>
                <a:gd name="T24" fmla="*/ 92 w 255"/>
                <a:gd name="T25" fmla="*/ 0 h 199"/>
                <a:gd name="T26" fmla="*/ 87 w 255"/>
                <a:gd name="T27" fmla="*/ 13 h 199"/>
                <a:gd name="T28" fmla="*/ 103 w 255"/>
                <a:gd name="T29" fmla="*/ 35 h 199"/>
                <a:gd name="T30" fmla="*/ 158 w 255"/>
                <a:gd name="T31" fmla="*/ 71 h 199"/>
                <a:gd name="T32" fmla="*/ 157 w 255"/>
                <a:gd name="T33" fmla="*/ 83 h 199"/>
                <a:gd name="T34" fmla="*/ 160 w 255"/>
                <a:gd name="T35" fmla="*/ 98 h 199"/>
                <a:gd name="T36" fmla="*/ 225 w 255"/>
                <a:gd name="T37" fmla="*/ 157 h 199"/>
                <a:gd name="T38" fmla="*/ 220 w 255"/>
                <a:gd name="T39" fmla="*/ 168 h 199"/>
                <a:gd name="T40" fmla="*/ 28 w 255"/>
                <a:gd name="T41" fmla="*/ 64 h 199"/>
                <a:gd name="T42" fmla="*/ 33 w 255"/>
                <a:gd name="T43" fmla="*/ 51 h 199"/>
                <a:gd name="T44" fmla="*/ 51 w 255"/>
                <a:gd name="T45" fmla="*/ 62 h 199"/>
                <a:gd name="T46" fmla="*/ 53 w 255"/>
                <a:gd name="T47" fmla="*/ 63 h 199"/>
                <a:gd name="T48" fmla="*/ 103 w 255"/>
                <a:gd name="T49" fmla="*/ 3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199">
                  <a:moveTo>
                    <a:pt x="87" y="13"/>
                  </a:moveTo>
                  <a:cubicBezTo>
                    <a:pt x="87" y="14"/>
                    <a:pt x="75" y="42"/>
                    <a:pt x="60" y="40"/>
                  </a:cubicBezTo>
                  <a:cubicBezTo>
                    <a:pt x="57" y="38"/>
                    <a:pt x="20" y="16"/>
                    <a:pt x="20" y="16"/>
                  </a:cubicBezTo>
                  <a:cubicBezTo>
                    <a:pt x="0" y="73"/>
                    <a:pt x="0" y="73"/>
                    <a:pt x="0" y="73"/>
                  </a:cubicBezTo>
                  <a:cubicBezTo>
                    <a:pt x="7" y="78"/>
                    <a:pt x="7" y="78"/>
                    <a:pt x="7" y="78"/>
                  </a:cubicBezTo>
                  <a:cubicBezTo>
                    <a:pt x="11" y="81"/>
                    <a:pt x="120" y="158"/>
                    <a:pt x="223" y="195"/>
                  </a:cubicBezTo>
                  <a:cubicBezTo>
                    <a:pt x="235" y="199"/>
                    <a:pt x="235" y="199"/>
                    <a:pt x="235" y="199"/>
                  </a:cubicBezTo>
                  <a:cubicBezTo>
                    <a:pt x="255" y="144"/>
                    <a:pt x="255" y="144"/>
                    <a:pt x="255" y="144"/>
                  </a:cubicBezTo>
                  <a:cubicBezTo>
                    <a:pt x="244" y="140"/>
                    <a:pt x="244" y="140"/>
                    <a:pt x="244" y="140"/>
                  </a:cubicBezTo>
                  <a:cubicBezTo>
                    <a:pt x="230" y="134"/>
                    <a:pt x="190" y="112"/>
                    <a:pt x="182" y="90"/>
                  </a:cubicBezTo>
                  <a:cubicBezTo>
                    <a:pt x="180" y="84"/>
                    <a:pt x="181" y="78"/>
                    <a:pt x="184" y="72"/>
                  </a:cubicBezTo>
                  <a:cubicBezTo>
                    <a:pt x="189" y="63"/>
                    <a:pt x="189" y="63"/>
                    <a:pt x="189" y="63"/>
                  </a:cubicBezTo>
                  <a:cubicBezTo>
                    <a:pt x="92" y="0"/>
                    <a:pt x="92" y="0"/>
                    <a:pt x="92" y="0"/>
                  </a:cubicBezTo>
                  <a:lnTo>
                    <a:pt x="87" y="13"/>
                  </a:lnTo>
                  <a:close/>
                  <a:moveTo>
                    <a:pt x="103" y="35"/>
                  </a:moveTo>
                  <a:cubicBezTo>
                    <a:pt x="117" y="44"/>
                    <a:pt x="148" y="64"/>
                    <a:pt x="158" y="71"/>
                  </a:cubicBezTo>
                  <a:cubicBezTo>
                    <a:pt x="158" y="75"/>
                    <a:pt x="157" y="79"/>
                    <a:pt x="157" y="83"/>
                  </a:cubicBezTo>
                  <a:cubicBezTo>
                    <a:pt x="157" y="88"/>
                    <a:pt x="158" y="93"/>
                    <a:pt x="160" y="98"/>
                  </a:cubicBezTo>
                  <a:cubicBezTo>
                    <a:pt x="170" y="126"/>
                    <a:pt x="206" y="148"/>
                    <a:pt x="225" y="157"/>
                  </a:cubicBezTo>
                  <a:cubicBezTo>
                    <a:pt x="223" y="162"/>
                    <a:pt x="222" y="163"/>
                    <a:pt x="220" y="168"/>
                  </a:cubicBezTo>
                  <a:cubicBezTo>
                    <a:pt x="138" y="137"/>
                    <a:pt x="53" y="81"/>
                    <a:pt x="28" y="64"/>
                  </a:cubicBezTo>
                  <a:cubicBezTo>
                    <a:pt x="30" y="59"/>
                    <a:pt x="31" y="57"/>
                    <a:pt x="33" y="51"/>
                  </a:cubicBezTo>
                  <a:cubicBezTo>
                    <a:pt x="41" y="56"/>
                    <a:pt x="51" y="62"/>
                    <a:pt x="51" y="62"/>
                  </a:cubicBezTo>
                  <a:cubicBezTo>
                    <a:pt x="53" y="63"/>
                    <a:pt x="53" y="63"/>
                    <a:pt x="53" y="63"/>
                  </a:cubicBezTo>
                  <a:cubicBezTo>
                    <a:pt x="76" y="69"/>
                    <a:pt x="93" y="52"/>
                    <a:pt x="103"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p:nvSpPr>
          <p:spPr bwMode="auto">
            <a:xfrm>
              <a:off x="8207375" y="2155825"/>
              <a:ext cx="282575" cy="185737"/>
            </a:xfrm>
            <a:custGeom>
              <a:avLst/>
              <a:gdLst>
                <a:gd name="T0" fmla="*/ 60 w 291"/>
                <a:gd name="T1" fmla="*/ 89 h 192"/>
                <a:gd name="T2" fmla="*/ 0 w 291"/>
                <a:gd name="T3" fmla="*/ 161 h 192"/>
                <a:gd name="T4" fmla="*/ 11 w 291"/>
                <a:gd name="T5" fmla="*/ 192 h 192"/>
                <a:gd name="T6" fmla="*/ 291 w 291"/>
                <a:gd name="T7" fmla="*/ 48 h 192"/>
                <a:gd name="T8" fmla="*/ 284 w 291"/>
                <a:gd name="T9" fmla="*/ 8 h 192"/>
                <a:gd name="T10" fmla="*/ 206 w 291"/>
                <a:gd name="T11" fmla="*/ 0 h 192"/>
                <a:gd name="T12" fmla="*/ 60 w 291"/>
                <a:gd name="T13" fmla="*/ 89 h 192"/>
              </a:gdLst>
              <a:ahLst/>
              <a:cxnLst>
                <a:cxn ang="0">
                  <a:pos x="T0" y="T1"/>
                </a:cxn>
                <a:cxn ang="0">
                  <a:pos x="T2" y="T3"/>
                </a:cxn>
                <a:cxn ang="0">
                  <a:pos x="T4" y="T5"/>
                </a:cxn>
                <a:cxn ang="0">
                  <a:pos x="T6" y="T7"/>
                </a:cxn>
                <a:cxn ang="0">
                  <a:pos x="T8" y="T9"/>
                </a:cxn>
                <a:cxn ang="0">
                  <a:pos x="T10" y="T11"/>
                </a:cxn>
                <a:cxn ang="0">
                  <a:pos x="T12" y="T13"/>
                </a:cxn>
              </a:cxnLst>
              <a:rect l="0" t="0" r="r" b="b"/>
              <a:pathLst>
                <a:path w="291" h="192">
                  <a:moveTo>
                    <a:pt x="60" y="89"/>
                  </a:moveTo>
                  <a:cubicBezTo>
                    <a:pt x="60" y="89"/>
                    <a:pt x="70" y="134"/>
                    <a:pt x="0" y="161"/>
                  </a:cubicBezTo>
                  <a:cubicBezTo>
                    <a:pt x="11" y="192"/>
                    <a:pt x="11" y="192"/>
                    <a:pt x="11" y="192"/>
                  </a:cubicBezTo>
                  <a:cubicBezTo>
                    <a:pt x="11" y="192"/>
                    <a:pt x="123" y="169"/>
                    <a:pt x="291" y="48"/>
                  </a:cubicBezTo>
                  <a:cubicBezTo>
                    <a:pt x="284" y="8"/>
                    <a:pt x="284" y="8"/>
                    <a:pt x="284" y="8"/>
                  </a:cubicBezTo>
                  <a:cubicBezTo>
                    <a:pt x="284" y="8"/>
                    <a:pt x="230" y="49"/>
                    <a:pt x="206" y="0"/>
                  </a:cubicBezTo>
                  <a:lnTo>
                    <a:pt x="60"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noEditPoints="1"/>
            </p:cNvSpPr>
            <p:nvPr/>
          </p:nvSpPr>
          <p:spPr bwMode="auto">
            <a:xfrm>
              <a:off x="8193088" y="2138363"/>
              <a:ext cx="309563" cy="217487"/>
            </a:xfrm>
            <a:custGeom>
              <a:avLst/>
              <a:gdLst>
                <a:gd name="T0" fmla="*/ 62 w 319"/>
                <a:gd name="T1" fmla="*/ 100 h 223"/>
                <a:gd name="T2" fmla="*/ 63 w 319"/>
                <a:gd name="T3" fmla="*/ 108 h 223"/>
                <a:gd name="T4" fmla="*/ 11 w 319"/>
                <a:gd name="T5" fmla="*/ 166 h 223"/>
                <a:gd name="T6" fmla="*/ 0 w 319"/>
                <a:gd name="T7" fmla="*/ 170 h 223"/>
                <a:gd name="T8" fmla="*/ 18 w 319"/>
                <a:gd name="T9" fmla="*/ 223 h 223"/>
                <a:gd name="T10" fmla="*/ 28 w 319"/>
                <a:gd name="T11" fmla="*/ 221 h 223"/>
                <a:gd name="T12" fmla="*/ 313 w 319"/>
                <a:gd name="T13" fmla="*/ 75 h 223"/>
                <a:gd name="T14" fmla="*/ 319 w 319"/>
                <a:gd name="T15" fmla="*/ 71 h 223"/>
                <a:gd name="T16" fmla="*/ 308 w 319"/>
                <a:gd name="T17" fmla="*/ 4 h 223"/>
                <a:gd name="T18" fmla="*/ 292 w 319"/>
                <a:gd name="T19" fmla="*/ 16 h 223"/>
                <a:gd name="T20" fmla="*/ 250 w 319"/>
                <a:gd name="T21" fmla="*/ 28 h 223"/>
                <a:gd name="T22" fmla="*/ 232 w 319"/>
                <a:gd name="T23" fmla="*/ 12 h 223"/>
                <a:gd name="T24" fmla="*/ 226 w 319"/>
                <a:gd name="T25" fmla="*/ 0 h 223"/>
                <a:gd name="T26" fmla="*/ 62 w 319"/>
                <a:gd name="T27" fmla="*/ 100 h 223"/>
                <a:gd name="T28" fmla="*/ 217 w 319"/>
                <a:gd name="T29" fmla="*/ 33 h 223"/>
                <a:gd name="T30" fmla="*/ 245 w 319"/>
                <a:gd name="T31" fmla="*/ 52 h 223"/>
                <a:gd name="T32" fmla="*/ 290 w 319"/>
                <a:gd name="T33" fmla="*/ 44 h 223"/>
                <a:gd name="T34" fmla="*/ 293 w 319"/>
                <a:gd name="T35" fmla="*/ 60 h 223"/>
                <a:gd name="T36" fmla="*/ 34 w 319"/>
                <a:gd name="T37" fmla="*/ 195 h 223"/>
                <a:gd name="T38" fmla="*/ 30 w 319"/>
                <a:gd name="T39" fmla="*/ 184 h 223"/>
                <a:gd name="T40" fmla="*/ 88 w 319"/>
                <a:gd name="T41" fmla="*/ 112 h 223"/>
                <a:gd name="T42" fmla="*/ 88 w 319"/>
                <a:gd name="T43" fmla="*/ 112 h 223"/>
                <a:gd name="T44" fmla="*/ 217 w 319"/>
                <a:gd name="T45" fmla="*/ 3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9" h="223">
                  <a:moveTo>
                    <a:pt x="62" y="100"/>
                  </a:moveTo>
                  <a:cubicBezTo>
                    <a:pt x="63" y="108"/>
                    <a:pt x="63" y="108"/>
                    <a:pt x="63" y="108"/>
                  </a:cubicBezTo>
                  <a:cubicBezTo>
                    <a:pt x="64" y="110"/>
                    <a:pt x="70" y="144"/>
                    <a:pt x="11" y="166"/>
                  </a:cubicBezTo>
                  <a:cubicBezTo>
                    <a:pt x="0" y="170"/>
                    <a:pt x="0" y="170"/>
                    <a:pt x="0" y="170"/>
                  </a:cubicBezTo>
                  <a:cubicBezTo>
                    <a:pt x="18" y="223"/>
                    <a:pt x="18" y="223"/>
                    <a:pt x="18" y="223"/>
                  </a:cubicBezTo>
                  <a:cubicBezTo>
                    <a:pt x="28" y="221"/>
                    <a:pt x="28" y="221"/>
                    <a:pt x="28" y="221"/>
                  </a:cubicBezTo>
                  <a:cubicBezTo>
                    <a:pt x="33" y="220"/>
                    <a:pt x="145" y="196"/>
                    <a:pt x="313" y="75"/>
                  </a:cubicBezTo>
                  <a:cubicBezTo>
                    <a:pt x="319" y="71"/>
                    <a:pt x="319" y="71"/>
                    <a:pt x="319" y="71"/>
                  </a:cubicBezTo>
                  <a:cubicBezTo>
                    <a:pt x="308" y="4"/>
                    <a:pt x="308" y="4"/>
                    <a:pt x="308" y="4"/>
                  </a:cubicBezTo>
                  <a:cubicBezTo>
                    <a:pt x="292" y="16"/>
                    <a:pt x="292" y="16"/>
                    <a:pt x="292" y="16"/>
                  </a:cubicBezTo>
                  <a:cubicBezTo>
                    <a:pt x="285" y="20"/>
                    <a:pt x="266" y="32"/>
                    <a:pt x="250" y="28"/>
                  </a:cubicBezTo>
                  <a:cubicBezTo>
                    <a:pt x="242" y="27"/>
                    <a:pt x="236" y="21"/>
                    <a:pt x="232" y="12"/>
                  </a:cubicBezTo>
                  <a:cubicBezTo>
                    <a:pt x="226" y="0"/>
                    <a:pt x="226" y="0"/>
                    <a:pt x="226" y="0"/>
                  </a:cubicBezTo>
                  <a:lnTo>
                    <a:pt x="62" y="100"/>
                  </a:lnTo>
                  <a:close/>
                  <a:moveTo>
                    <a:pt x="217" y="33"/>
                  </a:moveTo>
                  <a:cubicBezTo>
                    <a:pt x="224" y="43"/>
                    <a:pt x="234" y="49"/>
                    <a:pt x="245" y="52"/>
                  </a:cubicBezTo>
                  <a:cubicBezTo>
                    <a:pt x="261" y="56"/>
                    <a:pt x="278" y="50"/>
                    <a:pt x="290" y="44"/>
                  </a:cubicBezTo>
                  <a:cubicBezTo>
                    <a:pt x="292" y="52"/>
                    <a:pt x="292" y="55"/>
                    <a:pt x="293" y="60"/>
                  </a:cubicBezTo>
                  <a:cubicBezTo>
                    <a:pt x="161" y="154"/>
                    <a:pt x="64" y="186"/>
                    <a:pt x="34" y="195"/>
                  </a:cubicBezTo>
                  <a:cubicBezTo>
                    <a:pt x="32" y="190"/>
                    <a:pt x="32" y="189"/>
                    <a:pt x="30" y="184"/>
                  </a:cubicBezTo>
                  <a:cubicBezTo>
                    <a:pt x="81" y="162"/>
                    <a:pt x="88" y="128"/>
                    <a:pt x="88" y="112"/>
                  </a:cubicBezTo>
                  <a:cubicBezTo>
                    <a:pt x="88" y="112"/>
                    <a:pt x="88" y="112"/>
                    <a:pt x="88" y="112"/>
                  </a:cubicBezTo>
                  <a:cubicBezTo>
                    <a:pt x="98" y="106"/>
                    <a:pt x="200" y="44"/>
                    <a:pt x="217"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p:nvSpPr>
          <p:spPr bwMode="auto">
            <a:xfrm>
              <a:off x="7262813" y="1470025"/>
              <a:ext cx="1292225" cy="1012825"/>
            </a:xfrm>
            <a:custGeom>
              <a:avLst/>
              <a:gdLst>
                <a:gd name="T0" fmla="*/ 345 w 1332"/>
                <a:gd name="T1" fmla="*/ 150 h 1043"/>
                <a:gd name="T2" fmla="*/ 366 w 1332"/>
                <a:gd name="T3" fmla="*/ 0 h 1043"/>
                <a:gd name="T4" fmla="*/ 0 w 1332"/>
                <a:gd name="T5" fmla="*/ 399 h 1043"/>
                <a:gd name="T6" fmla="*/ 376 w 1332"/>
                <a:gd name="T7" fmla="*/ 826 h 1043"/>
                <a:gd name="T8" fmla="*/ 1332 w 1332"/>
                <a:gd name="T9" fmla="*/ 539 h 1043"/>
                <a:gd name="T10" fmla="*/ 1297 w 1332"/>
                <a:gd name="T11" fmla="*/ 488 h 1043"/>
                <a:gd name="T12" fmla="*/ 695 w 1332"/>
                <a:gd name="T13" fmla="*/ 791 h 1043"/>
                <a:gd name="T14" fmla="*/ 681 w 1332"/>
                <a:gd name="T15" fmla="*/ 831 h 1043"/>
                <a:gd name="T16" fmla="*/ 637 w 1332"/>
                <a:gd name="T17" fmla="*/ 831 h 1043"/>
                <a:gd name="T18" fmla="*/ 622 w 1332"/>
                <a:gd name="T19" fmla="*/ 786 h 1043"/>
                <a:gd name="T20" fmla="*/ 266 w 1332"/>
                <a:gd name="T21" fmla="*/ 567 h 1043"/>
                <a:gd name="T22" fmla="*/ 345 w 1332"/>
                <a:gd name="T23" fmla="*/ 15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2" h="1043">
                  <a:moveTo>
                    <a:pt x="345" y="150"/>
                  </a:moveTo>
                  <a:cubicBezTo>
                    <a:pt x="345" y="150"/>
                    <a:pt x="391" y="15"/>
                    <a:pt x="366" y="0"/>
                  </a:cubicBezTo>
                  <a:cubicBezTo>
                    <a:pt x="366" y="0"/>
                    <a:pt x="0" y="101"/>
                    <a:pt x="0" y="399"/>
                  </a:cubicBezTo>
                  <a:cubicBezTo>
                    <a:pt x="0" y="697"/>
                    <a:pt x="376" y="826"/>
                    <a:pt x="376" y="826"/>
                  </a:cubicBezTo>
                  <a:cubicBezTo>
                    <a:pt x="376" y="826"/>
                    <a:pt x="963" y="1043"/>
                    <a:pt x="1332" y="539"/>
                  </a:cubicBezTo>
                  <a:cubicBezTo>
                    <a:pt x="1297" y="488"/>
                    <a:pt x="1297" y="488"/>
                    <a:pt x="1297" y="488"/>
                  </a:cubicBezTo>
                  <a:cubicBezTo>
                    <a:pt x="1297" y="488"/>
                    <a:pt x="1110" y="782"/>
                    <a:pt x="695" y="791"/>
                  </a:cubicBezTo>
                  <a:cubicBezTo>
                    <a:pt x="681" y="831"/>
                    <a:pt x="681" y="831"/>
                    <a:pt x="681" y="831"/>
                  </a:cubicBezTo>
                  <a:cubicBezTo>
                    <a:pt x="637" y="831"/>
                    <a:pt x="637" y="831"/>
                    <a:pt x="637" y="831"/>
                  </a:cubicBezTo>
                  <a:cubicBezTo>
                    <a:pt x="622" y="786"/>
                    <a:pt x="622" y="786"/>
                    <a:pt x="622" y="786"/>
                  </a:cubicBezTo>
                  <a:cubicBezTo>
                    <a:pt x="622" y="786"/>
                    <a:pt x="389" y="765"/>
                    <a:pt x="266" y="567"/>
                  </a:cubicBezTo>
                  <a:cubicBezTo>
                    <a:pt x="144" y="369"/>
                    <a:pt x="303" y="157"/>
                    <a:pt x="3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noEditPoints="1"/>
            </p:cNvSpPr>
            <p:nvPr/>
          </p:nvSpPr>
          <p:spPr bwMode="auto">
            <a:xfrm>
              <a:off x="7251700" y="1457325"/>
              <a:ext cx="1317625" cy="879475"/>
            </a:xfrm>
            <a:custGeom>
              <a:avLst/>
              <a:gdLst>
                <a:gd name="T0" fmla="*/ 375 w 1359"/>
                <a:gd name="T1" fmla="*/ 1 h 906"/>
                <a:gd name="T2" fmla="*/ 188 w 1359"/>
                <a:gd name="T3" fmla="*/ 91 h 906"/>
                <a:gd name="T4" fmla="*/ 0 w 1359"/>
                <a:gd name="T5" fmla="*/ 412 h 906"/>
                <a:gd name="T6" fmla="*/ 193 w 1359"/>
                <a:gd name="T7" fmla="*/ 747 h 906"/>
                <a:gd name="T8" fmla="*/ 385 w 1359"/>
                <a:gd name="T9" fmla="*/ 851 h 906"/>
                <a:gd name="T10" fmla="*/ 728 w 1359"/>
                <a:gd name="T11" fmla="*/ 897 h 906"/>
                <a:gd name="T12" fmla="*/ 1044 w 1359"/>
                <a:gd name="T13" fmla="*/ 821 h 906"/>
                <a:gd name="T14" fmla="*/ 1354 w 1359"/>
                <a:gd name="T15" fmla="*/ 559 h 906"/>
                <a:gd name="T16" fmla="*/ 1359 w 1359"/>
                <a:gd name="T17" fmla="*/ 552 h 906"/>
                <a:gd name="T18" fmla="*/ 1309 w 1359"/>
                <a:gd name="T19" fmla="*/ 480 h 906"/>
                <a:gd name="T20" fmla="*/ 1299 w 1359"/>
                <a:gd name="T21" fmla="*/ 495 h 906"/>
                <a:gd name="T22" fmla="*/ 1156 w 1359"/>
                <a:gd name="T23" fmla="*/ 641 h 906"/>
                <a:gd name="T24" fmla="*/ 707 w 1359"/>
                <a:gd name="T25" fmla="*/ 792 h 906"/>
                <a:gd name="T26" fmla="*/ 699 w 1359"/>
                <a:gd name="T27" fmla="*/ 792 h 906"/>
                <a:gd name="T28" fmla="*/ 685 w 1359"/>
                <a:gd name="T29" fmla="*/ 832 h 906"/>
                <a:gd name="T30" fmla="*/ 658 w 1359"/>
                <a:gd name="T31" fmla="*/ 832 h 906"/>
                <a:gd name="T32" fmla="*/ 642 w 1359"/>
                <a:gd name="T33" fmla="*/ 788 h 906"/>
                <a:gd name="T34" fmla="*/ 635 w 1359"/>
                <a:gd name="T35" fmla="*/ 787 h 906"/>
                <a:gd name="T36" fmla="*/ 288 w 1359"/>
                <a:gd name="T37" fmla="*/ 574 h 906"/>
                <a:gd name="T38" fmla="*/ 245 w 1359"/>
                <a:gd name="T39" fmla="*/ 422 h 906"/>
                <a:gd name="T40" fmla="*/ 276 w 1359"/>
                <a:gd name="T41" fmla="*/ 283 h 906"/>
                <a:gd name="T42" fmla="*/ 359 w 1359"/>
                <a:gd name="T43" fmla="*/ 175 h 906"/>
                <a:gd name="T44" fmla="*/ 366 w 1359"/>
                <a:gd name="T45" fmla="*/ 174 h 906"/>
                <a:gd name="T46" fmla="*/ 368 w 1359"/>
                <a:gd name="T47" fmla="*/ 167 h 906"/>
                <a:gd name="T48" fmla="*/ 389 w 1359"/>
                <a:gd name="T49" fmla="*/ 96 h 906"/>
                <a:gd name="T50" fmla="*/ 398 w 1359"/>
                <a:gd name="T51" fmla="*/ 36 h 906"/>
                <a:gd name="T52" fmla="*/ 384 w 1359"/>
                <a:gd name="T53" fmla="*/ 2 h 906"/>
                <a:gd name="T54" fmla="*/ 380 w 1359"/>
                <a:gd name="T55" fmla="*/ 0 h 906"/>
                <a:gd name="T56" fmla="*/ 375 w 1359"/>
                <a:gd name="T57" fmla="*/ 1 h 906"/>
                <a:gd name="T58" fmla="*/ 393 w 1359"/>
                <a:gd name="T59" fmla="*/ 828 h 906"/>
                <a:gd name="T60" fmla="*/ 207 w 1359"/>
                <a:gd name="T61" fmla="*/ 727 h 906"/>
                <a:gd name="T62" fmla="*/ 24 w 1359"/>
                <a:gd name="T63" fmla="*/ 412 h 906"/>
                <a:gd name="T64" fmla="*/ 201 w 1359"/>
                <a:gd name="T65" fmla="*/ 111 h 906"/>
                <a:gd name="T66" fmla="*/ 373 w 1359"/>
                <a:gd name="T67" fmla="*/ 27 h 906"/>
                <a:gd name="T68" fmla="*/ 374 w 1359"/>
                <a:gd name="T69" fmla="*/ 35 h 906"/>
                <a:gd name="T70" fmla="*/ 347 w 1359"/>
                <a:gd name="T71" fmla="*/ 154 h 906"/>
                <a:gd name="T72" fmla="*/ 254 w 1359"/>
                <a:gd name="T73" fmla="*/ 273 h 906"/>
                <a:gd name="T74" fmla="*/ 221 w 1359"/>
                <a:gd name="T75" fmla="*/ 422 h 906"/>
                <a:gd name="T76" fmla="*/ 268 w 1359"/>
                <a:gd name="T77" fmla="*/ 586 h 906"/>
                <a:gd name="T78" fmla="*/ 625 w 1359"/>
                <a:gd name="T79" fmla="*/ 810 h 906"/>
                <a:gd name="T80" fmla="*/ 641 w 1359"/>
                <a:gd name="T81" fmla="*/ 856 h 906"/>
                <a:gd name="T82" fmla="*/ 702 w 1359"/>
                <a:gd name="T83" fmla="*/ 856 h 906"/>
                <a:gd name="T84" fmla="*/ 716 w 1359"/>
                <a:gd name="T85" fmla="*/ 816 h 906"/>
                <a:gd name="T86" fmla="*/ 1171 w 1359"/>
                <a:gd name="T87" fmla="*/ 659 h 906"/>
                <a:gd name="T88" fmla="*/ 1309 w 1359"/>
                <a:gd name="T89" fmla="*/ 522 h 906"/>
                <a:gd name="T90" fmla="*/ 1330 w 1359"/>
                <a:gd name="T91" fmla="*/ 552 h 906"/>
                <a:gd name="T92" fmla="*/ 1035 w 1359"/>
                <a:gd name="T93" fmla="*/ 799 h 906"/>
                <a:gd name="T94" fmla="*/ 728 w 1359"/>
                <a:gd name="T95" fmla="*/ 873 h 906"/>
                <a:gd name="T96" fmla="*/ 393 w 1359"/>
                <a:gd name="T97" fmla="*/ 828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9" h="906">
                  <a:moveTo>
                    <a:pt x="375" y="1"/>
                  </a:moveTo>
                  <a:cubicBezTo>
                    <a:pt x="371" y="2"/>
                    <a:pt x="280" y="28"/>
                    <a:pt x="188" y="91"/>
                  </a:cubicBezTo>
                  <a:cubicBezTo>
                    <a:pt x="65" y="175"/>
                    <a:pt x="0" y="286"/>
                    <a:pt x="0" y="412"/>
                  </a:cubicBezTo>
                  <a:cubicBezTo>
                    <a:pt x="0" y="538"/>
                    <a:pt x="67" y="654"/>
                    <a:pt x="193" y="747"/>
                  </a:cubicBezTo>
                  <a:cubicBezTo>
                    <a:pt x="288" y="817"/>
                    <a:pt x="381" y="849"/>
                    <a:pt x="385" y="851"/>
                  </a:cubicBezTo>
                  <a:cubicBezTo>
                    <a:pt x="390" y="853"/>
                    <a:pt x="535" y="906"/>
                    <a:pt x="728" y="897"/>
                  </a:cubicBezTo>
                  <a:cubicBezTo>
                    <a:pt x="842" y="892"/>
                    <a:pt x="948" y="866"/>
                    <a:pt x="1044" y="821"/>
                  </a:cubicBezTo>
                  <a:cubicBezTo>
                    <a:pt x="1164" y="764"/>
                    <a:pt x="1269" y="676"/>
                    <a:pt x="1354" y="559"/>
                  </a:cubicBezTo>
                  <a:cubicBezTo>
                    <a:pt x="1359" y="552"/>
                    <a:pt x="1359" y="552"/>
                    <a:pt x="1359" y="552"/>
                  </a:cubicBezTo>
                  <a:cubicBezTo>
                    <a:pt x="1309" y="480"/>
                    <a:pt x="1309" y="480"/>
                    <a:pt x="1309" y="480"/>
                  </a:cubicBezTo>
                  <a:cubicBezTo>
                    <a:pt x="1299" y="495"/>
                    <a:pt x="1299" y="495"/>
                    <a:pt x="1299" y="495"/>
                  </a:cubicBezTo>
                  <a:cubicBezTo>
                    <a:pt x="1299" y="496"/>
                    <a:pt x="1252" y="568"/>
                    <a:pt x="1156" y="641"/>
                  </a:cubicBezTo>
                  <a:cubicBezTo>
                    <a:pt x="1067" y="707"/>
                    <a:pt x="917" y="788"/>
                    <a:pt x="707" y="792"/>
                  </a:cubicBezTo>
                  <a:cubicBezTo>
                    <a:pt x="699" y="792"/>
                    <a:pt x="699" y="792"/>
                    <a:pt x="699" y="792"/>
                  </a:cubicBezTo>
                  <a:cubicBezTo>
                    <a:pt x="699" y="792"/>
                    <a:pt x="688" y="822"/>
                    <a:pt x="685" y="832"/>
                  </a:cubicBezTo>
                  <a:cubicBezTo>
                    <a:pt x="676" y="832"/>
                    <a:pt x="666" y="832"/>
                    <a:pt x="658" y="832"/>
                  </a:cubicBezTo>
                  <a:cubicBezTo>
                    <a:pt x="654" y="822"/>
                    <a:pt x="642" y="788"/>
                    <a:pt x="642" y="788"/>
                  </a:cubicBezTo>
                  <a:cubicBezTo>
                    <a:pt x="635" y="787"/>
                    <a:pt x="635" y="787"/>
                    <a:pt x="635" y="787"/>
                  </a:cubicBezTo>
                  <a:cubicBezTo>
                    <a:pt x="632" y="787"/>
                    <a:pt x="406" y="764"/>
                    <a:pt x="288" y="574"/>
                  </a:cubicBezTo>
                  <a:cubicBezTo>
                    <a:pt x="256" y="521"/>
                    <a:pt x="245" y="469"/>
                    <a:pt x="245" y="422"/>
                  </a:cubicBezTo>
                  <a:cubicBezTo>
                    <a:pt x="245" y="365"/>
                    <a:pt x="262" y="315"/>
                    <a:pt x="276" y="283"/>
                  </a:cubicBezTo>
                  <a:cubicBezTo>
                    <a:pt x="306" y="217"/>
                    <a:pt x="346" y="177"/>
                    <a:pt x="359" y="175"/>
                  </a:cubicBezTo>
                  <a:cubicBezTo>
                    <a:pt x="366" y="174"/>
                    <a:pt x="366" y="174"/>
                    <a:pt x="366" y="174"/>
                  </a:cubicBezTo>
                  <a:cubicBezTo>
                    <a:pt x="368" y="167"/>
                    <a:pt x="368" y="167"/>
                    <a:pt x="368" y="167"/>
                  </a:cubicBezTo>
                  <a:cubicBezTo>
                    <a:pt x="369" y="166"/>
                    <a:pt x="380" y="132"/>
                    <a:pt x="389" y="96"/>
                  </a:cubicBezTo>
                  <a:cubicBezTo>
                    <a:pt x="395" y="71"/>
                    <a:pt x="398" y="51"/>
                    <a:pt x="398" y="36"/>
                  </a:cubicBezTo>
                  <a:cubicBezTo>
                    <a:pt x="398" y="19"/>
                    <a:pt x="393" y="8"/>
                    <a:pt x="384" y="2"/>
                  </a:cubicBezTo>
                  <a:cubicBezTo>
                    <a:pt x="380" y="0"/>
                    <a:pt x="380" y="0"/>
                    <a:pt x="380" y="0"/>
                  </a:cubicBezTo>
                  <a:lnTo>
                    <a:pt x="375" y="1"/>
                  </a:lnTo>
                  <a:close/>
                  <a:moveTo>
                    <a:pt x="393" y="828"/>
                  </a:moveTo>
                  <a:cubicBezTo>
                    <a:pt x="391" y="828"/>
                    <a:pt x="298" y="795"/>
                    <a:pt x="207" y="727"/>
                  </a:cubicBezTo>
                  <a:cubicBezTo>
                    <a:pt x="86" y="637"/>
                    <a:pt x="24" y="531"/>
                    <a:pt x="24" y="412"/>
                  </a:cubicBezTo>
                  <a:cubicBezTo>
                    <a:pt x="24" y="293"/>
                    <a:pt x="84" y="192"/>
                    <a:pt x="201" y="111"/>
                  </a:cubicBezTo>
                  <a:cubicBezTo>
                    <a:pt x="275" y="61"/>
                    <a:pt x="349" y="34"/>
                    <a:pt x="373" y="27"/>
                  </a:cubicBezTo>
                  <a:cubicBezTo>
                    <a:pt x="374" y="29"/>
                    <a:pt x="374" y="31"/>
                    <a:pt x="374" y="35"/>
                  </a:cubicBezTo>
                  <a:cubicBezTo>
                    <a:pt x="374" y="57"/>
                    <a:pt x="363" y="106"/>
                    <a:pt x="347" y="154"/>
                  </a:cubicBezTo>
                  <a:cubicBezTo>
                    <a:pt x="320" y="166"/>
                    <a:pt x="280" y="216"/>
                    <a:pt x="254" y="273"/>
                  </a:cubicBezTo>
                  <a:cubicBezTo>
                    <a:pt x="239" y="307"/>
                    <a:pt x="221" y="360"/>
                    <a:pt x="221" y="422"/>
                  </a:cubicBezTo>
                  <a:cubicBezTo>
                    <a:pt x="221" y="473"/>
                    <a:pt x="233" y="530"/>
                    <a:pt x="268" y="586"/>
                  </a:cubicBezTo>
                  <a:cubicBezTo>
                    <a:pt x="381" y="769"/>
                    <a:pt x="582" y="804"/>
                    <a:pt x="625" y="810"/>
                  </a:cubicBezTo>
                  <a:cubicBezTo>
                    <a:pt x="628" y="820"/>
                    <a:pt x="641" y="856"/>
                    <a:pt x="641" y="856"/>
                  </a:cubicBezTo>
                  <a:cubicBezTo>
                    <a:pt x="702" y="856"/>
                    <a:pt x="702" y="856"/>
                    <a:pt x="702" y="856"/>
                  </a:cubicBezTo>
                  <a:cubicBezTo>
                    <a:pt x="702" y="856"/>
                    <a:pt x="712" y="826"/>
                    <a:pt x="716" y="816"/>
                  </a:cubicBezTo>
                  <a:cubicBezTo>
                    <a:pt x="929" y="809"/>
                    <a:pt x="1081" y="727"/>
                    <a:pt x="1171" y="659"/>
                  </a:cubicBezTo>
                  <a:cubicBezTo>
                    <a:pt x="1245" y="603"/>
                    <a:pt x="1290" y="548"/>
                    <a:pt x="1309" y="522"/>
                  </a:cubicBezTo>
                  <a:cubicBezTo>
                    <a:pt x="1317" y="534"/>
                    <a:pt x="1325" y="545"/>
                    <a:pt x="1330" y="552"/>
                  </a:cubicBezTo>
                  <a:cubicBezTo>
                    <a:pt x="1248" y="662"/>
                    <a:pt x="1148" y="745"/>
                    <a:pt x="1035" y="799"/>
                  </a:cubicBezTo>
                  <a:cubicBezTo>
                    <a:pt x="941" y="843"/>
                    <a:pt x="838" y="868"/>
                    <a:pt x="728" y="873"/>
                  </a:cubicBezTo>
                  <a:cubicBezTo>
                    <a:pt x="540" y="881"/>
                    <a:pt x="394" y="829"/>
                    <a:pt x="393" y="8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p:nvSpPr>
          <p:spPr bwMode="auto">
            <a:xfrm>
              <a:off x="7762875" y="1390650"/>
              <a:ext cx="681038" cy="388937"/>
            </a:xfrm>
            <a:custGeom>
              <a:avLst/>
              <a:gdLst>
                <a:gd name="T0" fmla="*/ 656 w 702"/>
                <a:gd name="T1" fmla="*/ 75 h 401"/>
                <a:gd name="T2" fmla="*/ 697 w 702"/>
                <a:gd name="T3" fmla="*/ 103 h 401"/>
                <a:gd name="T4" fmla="*/ 702 w 702"/>
                <a:gd name="T5" fmla="*/ 401 h 401"/>
                <a:gd name="T6" fmla="*/ 658 w 702"/>
                <a:gd name="T7" fmla="*/ 385 h 401"/>
                <a:gd name="T8" fmla="*/ 408 w 702"/>
                <a:gd name="T9" fmla="*/ 136 h 401"/>
                <a:gd name="T10" fmla="*/ 28 w 702"/>
                <a:gd name="T11" fmla="*/ 126 h 401"/>
                <a:gd name="T12" fmla="*/ 0 w 702"/>
                <a:gd name="T13" fmla="*/ 43 h 401"/>
                <a:gd name="T14" fmla="*/ 352 w 702"/>
                <a:gd name="T15" fmla="*/ 49 h 401"/>
                <a:gd name="T16" fmla="*/ 558 w 702"/>
                <a:gd name="T17" fmla="*/ 134 h 401"/>
                <a:gd name="T18" fmla="*/ 656 w 702"/>
                <a:gd name="T19" fmla="*/ 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2" h="401">
                  <a:moveTo>
                    <a:pt x="656" y="75"/>
                  </a:moveTo>
                  <a:cubicBezTo>
                    <a:pt x="697" y="103"/>
                    <a:pt x="697" y="103"/>
                    <a:pt x="697" y="103"/>
                  </a:cubicBezTo>
                  <a:cubicBezTo>
                    <a:pt x="702" y="401"/>
                    <a:pt x="702" y="401"/>
                    <a:pt x="702" y="401"/>
                  </a:cubicBezTo>
                  <a:cubicBezTo>
                    <a:pt x="658" y="385"/>
                    <a:pt x="658" y="385"/>
                    <a:pt x="658" y="385"/>
                  </a:cubicBezTo>
                  <a:cubicBezTo>
                    <a:pt x="658" y="385"/>
                    <a:pt x="669" y="229"/>
                    <a:pt x="408" y="136"/>
                  </a:cubicBezTo>
                  <a:cubicBezTo>
                    <a:pt x="408" y="136"/>
                    <a:pt x="226" y="59"/>
                    <a:pt x="28" y="126"/>
                  </a:cubicBezTo>
                  <a:cubicBezTo>
                    <a:pt x="0" y="43"/>
                    <a:pt x="0" y="43"/>
                    <a:pt x="0" y="43"/>
                  </a:cubicBezTo>
                  <a:cubicBezTo>
                    <a:pt x="0" y="43"/>
                    <a:pt x="149" y="0"/>
                    <a:pt x="352" y="49"/>
                  </a:cubicBezTo>
                  <a:cubicBezTo>
                    <a:pt x="352" y="49"/>
                    <a:pt x="486" y="91"/>
                    <a:pt x="558" y="134"/>
                  </a:cubicBezTo>
                  <a:cubicBezTo>
                    <a:pt x="558" y="134"/>
                    <a:pt x="630" y="166"/>
                    <a:pt x="656"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0"/>
            <p:cNvSpPr>
              <a:spLocks noEditPoints="1"/>
            </p:cNvSpPr>
            <p:nvPr/>
          </p:nvSpPr>
          <p:spPr bwMode="auto">
            <a:xfrm>
              <a:off x="7747000" y="1377950"/>
              <a:ext cx="708025" cy="417512"/>
            </a:xfrm>
            <a:custGeom>
              <a:avLst/>
              <a:gdLst>
                <a:gd name="T0" fmla="*/ 12 w 730"/>
                <a:gd name="T1" fmla="*/ 44 h 430"/>
                <a:gd name="T2" fmla="*/ 0 w 730"/>
                <a:gd name="T3" fmla="*/ 47 h 430"/>
                <a:gd name="T4" fmla="*/ 36 w 730"/>
                <a:gd name="T5" fmla="*/ 153 h 430"/>
                <a:gd name="T6" fmla="*/ 48 w 730"/>
                <a:gd name="T7" fmla="*/ 149 h 430"/>
                <a:gd name="T8" fmla="*/ 419 w 730"/>
                <a:gd name="T9" fmla="*/ 159 h 430"/>
                <a:gd name="T10" fmla="*/ 419 w 730"/>
                <a:gd name="T11" fmla="*/ 159 h 430"/>
                <a:gd name="T12" fmla="*/ 420 w 730"/>
                <a:gd name="T13" fmla="*/ 159 h 430"/>
                <a:gd name="T14" fmla="*/ 635 w 730"/>
                <a:gd name="T15" fmla="*/ 312 h 430"/>
                <a:gd name="T16" fmla="*/ 662 w 730"/>
                <a:gd name="T17" fmla="*/ 396 h 430"/>
                <a:gd name="T18" fmla="*/ 662 w 730"/>
                <a:gd name="T19" fmla="*/ 405 h 430"/>
                <a:gd name="T20" fmla="*/ 670 w 730"/>
                <a:gd name="T21" fmla="*/ 408 h 430"/>
                <a:gd name="T22" fmla="*/ 730 w 730"/>
                <a:gd name="T23" fmla="*/ 430 h 430"/>
                <a:gd name="T24" fmla="*/ 724 w 730"/>
                <a:gd name="T25" fmla="*/ 109 h 430"/>
                <a:gd name="T26" fmla="*/ 665 w 730"/>
                <a:gd name="T27" fmla="*/ 67 h 430"/>
                <a:gd name="T28" fmla="*/ 661 w 730"/>
                <a:gd name="T29" fmla="*/ 84 h 430"/>
                <a:gd name="T30" fmla="*/ 625 w 730"/>
                <a:gd name="T31" fmla="*/ 135 h 430"/>
                <a:gd name="T32" fmla="*/ 580 w 730"/>
                <a:gd name="T33" fmla="*/ 136 h 430"/>
                <a:gd name="T34" fmla="*/ 371 w 730"/>
                <a:gd name="T35" fmla="*/ 49 h 430"/>
                <a:gd name="T36" fmla="*/ 371 w 730"/>
                <a:gd name="T37" fmla="*/ 49 h 430"/>
                <a:gd name="T38" fmla="*/ 370 w 730"/>
                <a:gd name="T39" fmla="*/ 49 h 430"/>
                <a:gd name="T40" fmla="*/ 12 w 730"/>
                <a:gd name="T41" fmla="*/ 44 h 430"/>
                <a:gd name="T42" fmla="*/ 365 w 730"/>
                <a:gd name="T43" fmla="*/ 72 h 430"/>
                <a:gd name="T44" fmla="*/ 568 w 730"/>
                <a:gd name="T45" fmla="*/ 157 h 430"/>
                <a:gd name="T46" fmla="*/ 569 w 730"/>
                <a:gd name="T47" fmla="*/ 157 h 430"/>
                <a:gd name="T48" fmla="*/ 569 w 730"/>
                <a:gd name="T49" fmla="*/ 157 h 430"/>
                <a:gd name="T50" fmla="*/ 635 w 730"/>
                <a:gd name="T51" fmla="*/ 157 h 430"/>
                <a:gd name="T52" fmla="*/ 678 w 730"/>
                <a:gd name="T53" fmla="*/ 106 h 430"/>
                <a:gd name="T54" fmla="*/ 701 w 730"/>
                <a:gd name="T55" fmla="*/ 121 h 430"/>
                <a:gd name="T56" fmla="*/ 706 w 730"/>
                <a:gd name="T57" fmla="*/ 395 h 430"/>
                <a:gd name="T58" fmla="*/ 686 w 730"/>
                <a:gd name="T59" fmla="*/ 388 h 430"/>
                <a:gd name="T60" fmla="*/ 428 w 730"/>
                <a:gd name="T61" fmla="*/ 137 h 430"/>
                <a:gd name="T62" fmla="*/ 51 w 730"/>
                <a:gd name="T63" fmla="*/ 123 h 430"/>
                <a:gd name="T64" fmla="*/ 31 w 730"/>
                <a:gd name="T65" fmla="*/ 64 h 430"/>
                <a:gd name="T66" fmla="*/ 365 w 730"/>
                <a:gd name="T67" fmla="*/ 7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0" h="430">
                  <a:moveTo>
                    <a:pt x="12" y="44"/>
                  </a:moveTo>
                  <a:cubicBezTo>
                    <a:pt x="0" y="47"/>
                    <a:pt x="0" y="47"/>
                    <a:pt x="0" y="47"/>
                  </a:cubicBezTo>
                  <a:cubicBezTo>
                    <a:pt x="36" y="153"/>
                    <a:pt x="36" y="153"/>
                    <a:pt x="36" y="153"/>
                  </a:cubicBezTo>
                  <a:cubicBezTo>
                    <a:pt x="48" y="149"/>
                    <a:pt x="48" y="149"/>
                    <a:pt x="48" y="149"/>
                  </a:cubicBezTo>
                  <a:cubicBezTo>
                    <a:pt x="239" y="85"/>
                    <a:pt x="417" y="158"/>
                    <a:pt x="419" y="159"/>
                  </a:cubicBezTo>
                  <a:cubicBezTo>
                    <a:pt x="419" y="159"/>
                    <a:pt x="419" y="159"/>
                    <a:pt x="419" y="159"/>
                  </a:cubicBezTo>
                  <a:cubicBezTo>
                    <a:pt x="420" y="159"/>
                    <a:pt x="420" y="159"/>
                    <a:pt x="420" y="159"/>
                  </a:cubicBezTo>
                  <a:cubicBezTo>
                    <a:pt x="550" y="206"/>
                    <a:pt x="609" y="268"/>
                    <a:pt x="635" y="312"/>
                  </a:cubicBezTo>
                  <a:cubicBezTo>
                    <a:pt x="664" y="359"/>
                    <a:pt x="662" y="396"/>
                    <a:pt x="662" y="396"/>
                  </a:cubicBezTo>
                  <a:cubicBezTo>
                    <a:pt x="662" y="405"/>
                    <a:pt x="662" y="405"/>
                    <a:pt x="662" y="405"/>
                  </a:cubicBezTo>
                  <a:cubicBezTo>
                    <a:pt x="670" y="408"/>
                    <a:pt x="670" y="408"/>
                    <a:pt x="670" y="408"/>
                  </a:cubicBezTo>
                  <a:cubicBezTo>
                    <a:pt x="730" y="430"/>
                    <a:pt x="730" y="430"/>
                    <a:pt x="730" y="430"/>
                  </a:cubicBezTo>
                  <a:cubicBezTo>
                    <a:pt x="724" y="109"/>
                    <a:pt x="724" y="109"/>
                    <a:pt x="724" y="109"/>
                  </a:cubicBezTo>
                  <a:cubicBezTo>
                    <a:pt x="665" y="67"/>
                    <a:pt x="665" y="67"/>
                    <a:pt x="665" y="67"/>
                  </a:cubicBezTo>
                  <a:cubicBezTo>
                    <a:pt x="661" y="84"/>
                    <a:pt x="661" y="84"/>
                    <a:pt x="661" y="84"/>
                  </a:cubicBezTo>
                  <a:cubicBezTo>
                    <a:pt x="653" y="110"/>
                    <a:pt x="641" y="127"/>
                    <a:pt x="625" y="135"/>
                  </a:cubicBezTo>
                  <a:cubicBezTo>
                    <a:pt x="604" y="144"/>
                    <a:pt x="583" y="137"/>
                    <a:pt x="580" y="136"/>
                  </a:cubicBezTo>
                  <a:cubicBezTo>
                    <a:pt x="507" y="92"/>
                    <a:pt x="377" y="51"/>
                    <a:pt x="371" y="49"/>
                  </a:cubicBezTo>
                  <a:cubicBezTo>
                    <a:pt x="371" y="49"/>
                    <a:pt x="371" y="49"/>
                    <a:pt x="371" y="49"/>
                  </a:cubicBezTo>
                  <a:cubicBezTo>
                    <a:pt x="370" y="49"/>
                    <a:pt x="370" y="49"/>
                    <a:pt x="370" y="49"/>
                  </a:cubicBezTo>
                  <a:cubicBezTo>
                    <a:pt x="167" y="0"/>
                    <a:pt x="19" y="42"/>
                    <a:pt x="12" y="44"/>
                  </a:cubicBezTo>
                  <a:close/>
                  <a:moveTo>
                    <a:pt x="365" y="72"/>
                  </a:moveTo>
                  <a:cubicBezTo>
                    <a:pt x="370" y="74"/>
                    <a:pt x="499" y="115"/>
                    <a:pt x="568" y="157"/>
                  </a:cubicBezTo>
                  <a:cubicBezTo>
                    <a:pt x="569" y="157"/>
                    <a:pt x="569" y="157"/>
                    <a:pt x="569" y="157"/>
                  </a:cubicBezTo>
                  <a:cubicBezTo>
                    <a:pt x="569" y="157"/>
                    <a:pt x="569" y="157"/>
                    <a:pt x="569" y="157"/>
                  </a:cubicBezTo>
                  <a:cubicBezTo>
                    <a:pt x="571" y="158"/>
                    <a:pt x="603" y="172"/>
                    <a:pt x="635" y="157"/>
                  </a:cubicBezTo>
                  <a:cubicBezTo>
                    <a:pt x="654" y="148"/>
                    <a:pt x="668" y="131"/>
                    <a:pt x="678" y="106"/>
                  </a:cubicBezTo>
                  <a:cubicBezTo>
                    <a:pt x="688" y="113"/>
                    <a:pt x="696" y="118"/>
                    <a:pt x="701" y="121"/>
                  </a:cubicBezTo>
                  <a:cubicBezTo>
                    <a:pt x="701" y="132"/>
                    <a:pt x="705" y="365"/>
                    <a:pt x="706" y="395"/>
                  </a:cubicBezTo>
                  <a:cubicBezTo>
                    <a:pt x="696" y="392"/>
                    <a:pt x="692" y="390"/>
                    <a:pt x="686" y="388"/>
                  </a:cubicBezTo>
                  <a:cubicBezTo>
                    <a:pt x="684" y="352"/>
                    <a:pt x="661" y="220"/>
                    <a:pt x="428" y="137"/>
                  </a:cubicBezTo>
                  <a:cubicBezTo>
                    <a:pt x="419" y="133"/>
                    <a:pt x="245" y="62"/>
                    <a:pt x="51" y="123"/>
                  </a:cubicBezTo>
                  <a:cubicBezTo>
                    <a:pt x="47" y="109"/>
                    <a:pt x="36" y="79"/>
                    <a:pt x="31" y="64"/>
                  </a:cubicBezTo>
                  <a:cubicBezTo>
                    <a:pt x="70" y="55"/>
                    <a:pt x="200" y="33"/>
                    <a:pt x="365"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1"/>
            <p:cNvSpPr>
              <a:spLocks/>
            </p:cNvSpPr>
            <p:nvPr/>
          </p:nvSpPr>
          <p:spPr bwMode="auto">
            <a:xfrm>
              <a:off x="7500938" y="1358900"/>
              <a:ext cx="879475" cy="917575"/>
            </a:xfrm>
            <a:custGeom>
              <a:avLst/>
              <a:gdLst>
                <a:gd name="T0" fmla="*/ 3 w 906"/>
                <a:gd name="T1" fmla="*/ 76 h 945"/>
                <a:gd name="T2" fmla="*/ 15 w 906"/>
                <a:gd name="T3" fmla="*/ 112 h 945"/>
                <a:gd name="T4" fmla="*/ 117 w 906"/>
                <a:gd name="T5" fmla="*/ 103 h 945"/>
                <a:gd name="T6" fmla="*/ 119 w 906"/>
                <a:gd name="T7" fmla="*/ 193 h 945"/>
                <a:gd name="T8" fmla="*/ 0 w 906"/>
                <a:gd name="T9" fmla="*/ 636 h 945"/>
                <a:gd name="T10" fmla="*/ 54 w 906"/>
                <a:gd name="T11" fmla="*/ 717 h 945"/>
                <a:gd name="T12" fmla="*/ 173 w 906"/>
                <a:gd name="T13" fmla="*/ 270 h 945"/>
                <a:gd name="T14" fmla="*/ 392 w 906"/>
                <a:gd name="T15" fmla="*/ 945 h 945"/>
                <a:gd name="T16" fmla="*/ 436 w 906"/>
                <a:gd name="T17" fmla="*/ 945 h 945"/>
                <a:gd name="T18" fmla="*/ 623 w 906"/>
                <a:gd name="T19" fmla="*/ 266 h 945"/>
                <a:gd name="T20" fmla="*/ 778 w 906"/>
                <a:gd name="T21" fmla="*/ 828 h 945"/>
                <a:gd name="T22" fmla="*/ 906 w 906"/>
                <a:gd name="T23" fmla="*/ 751 h 945"/>
                <a:gd name="T24" fmla="*/ 763 w 906"/>
                <a:gd name="T25" fmla="*/ 212 h 945"/>
                <a:gd name="T26" fmla="*/ 583 w 906"/>
                <a:gd name="T27" fmla="*/ 144 h 945"/>
                <a:gd name="T28" fmla="*/ 447 w 906"/>
                <a:gd name="T29" fmla="*/ 609 h 945"/>
                <a:gd name="T30" fmla="*/ 242 w 906"/>
                <a:gd name="T31" fmla="*/ 0 h 945"/>
                <a:gd name="T32" fmla="*/ 3 w 906"/>
                <a:gd name="T33" fmla="*/ 76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6" h="945">
                  <a:moveTo>
                    <a:pt x="3" y="76"/>
                  </a:moveTo>
                  <a:cubicBezTo>
                    <a:pt x="15" y="112"/>
                    <a:pt x="15" y="112"/>
                    <a:pt x="15" y="112"/>
                  </a:cubicBezTo>
                  <a:cubicBezTo>
                    <a:pt x="15" y="112"/>
                    <a:pt x="86" y="70"/>
                    <a:pt x="117" y="103"/>
                  </a:cubicBezTo>
                  <a:cubicBezTo>
                    <a:pt x="142" y="129"/>
                    <a:pt x="119" y="193"/>
                    <a:pt x="119" y="193"/>
                  </a:cubicBezTo>
                  <a:cubicBezTo>
                    <a:pt x="0" y="636"/>
                    <a:pt x="0" y="636"/>
                    <a:pt x="0" y="636"/>
                  </a:cubicBezTo>
                  <a:cubicBezTo>
                    <a:pt x="54" y="717"/>
                    <a:pt x="54" y="717"/>
                    <a:pt x="54" y="717"/>
                  </a:cubicBezTo>
                  <a:cubicBezTo>
                    <a:pt x="173" y="270"/>
                    <a:pt x="173" y="270"/>
                    <a:pt x="173" y="270"/>
                  </a:cubicBezTo>
                  <a:cubicBezTo>
                    <a:pt x="392" y="945"/>
                    <a:pt x="392" y="945"/>
                    <a:pt x="392" y="945"/>
                  </a:cubicBezTo>
                  <a:cubicBezTo>
                    <a:pt x="436" y="945"/>
                    <a:pt x="436" y="945"/>
                    <a:pt x="436" y="945"/>
                  </a:cubicBezTo>
                  <a:cubicBezTo>
                    <a:pt x="623" y="266"/>
                    <a:pt x="623" y="266"/>
                    <a:pt x="623" y="266"/>
                  </a:cubicBezTo>
                  <a:cubicBezTo>
                    <a:pt x="778" y="828"/>
                    <a:pt x="778" y="828"/>
                    <a:pt x="778" y="828"/>
                  </a:cubicBezTo>
                  <a:cubicBezTo>
                    <a:pt x="906" y="751"/>
                    <a:pt x="906" y="751"/>
                    <a:pt x="906" y="751"/>
                  </a:cubicBezTo>
                  <a:cubicBezTo>
                    <a:pt x="763" y="212"/>
                    <a:pt x="763" y="212"/>
                    <a:pt x="763" y="212"/>
                  </a:cubicBezTo>
                  <a:cubicBezTo>
                    <a:pt x="763" y="212"/>
                    <a:pt x="657" y="145"/>
                    <a:pt x="583" y="144"/>
                  </a:cubicBezTo>
                  <a:cubicBezTo>
                    <a:pt x="447" y="609"/>
                    <a:pt x="447" y="609"/>
                    <a:pt x="447" y="609"/>
                  </a:cubicBezTo>
                  <a:cubicBezTo>
                    <a:pt x="242" y="0"/>
                    <a:pt x="242" y="0"/>
                    <a:pt x="242" y="0"/>
                  </a:cubicBezTo>
                  <a:cubicBezTo>
                    <a:pt x="242" y="0"/>
                    <a:pt x="75" y="32"/>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2"/>
            <p:cNvSpPr>
              <a:spLocks noEditPoints="1"/>
            </p:cNvSpPr>
            <p:nvPr/>
          </p:nvSpPr>
          <p:spPr bwMode="auto">
            <a:xfrm>
              <a:off x="7488238" y="1346200"/>
              <a:ext cx="904875" cy="941387"/>
            </a:xfrm>
            <a:custGeom>
              <a:avLst/>
              <a:gdLst>
                <a:gd name="T0" fmla="*/ 252 w 933"/>
                <a:gd name="T1" fmla="*/ 2 h 971"/>
                <a:gd name="T2" fmla="*/ 10 w 933"/>
                <a:gd name="T3" fmla="*/ 80 h 971"/>
                <a:gd name="T4" fmla="*/ 2 w 933"/>
                <a:gd name="T5" fmla="*/ 85 h 971"/>
                <a:gd name="T6" fmla="*/ 21 w 933"/>
                <a:gd name="T7" fmla="*/ 144 h 971"/>
                <a:gd name="T8" fmla="*/ 34 w 933"/>
                <a:gd name="T9" fmla="*/ 137 h 971"/>
                <a:gd name="T10" fmla="*/ 122 w 933"/>
                <a:gd name="T11" fmla="*/ 126 h 971"/>
                <a:gd name="T12" fmla="*/ 121 w 933"/>
                <a:gd name="T13" fmla="*/ 203 h 971"/>
                <a:gd name="T14" fmla="*/ 121 w 933"/>
                <a:gd name="T15" fmla="*/ 203 h 971"/>
                <a:gd name="T16" fmla="*/ 0 w 933"/>
                <a:gd name="T17" fmla="*/ 652 h 971"/>
                <a:gd name="T18" fmla="*/ 72 w 933"/>
                <a:gd name="T19" fmla="*/ 760 h 971"/>
                <a:gd name="T20" fmla="*/ 188 w 933"/>
                <a:gd name="T21" fmla="*/ 326 h 971"/>
                <a:gd name="T22" fmla="*/ 397 w 933"/>
                <a:gd name="T23" fmla="*/ 971 h 971"/>
                <a:gd name="T24" fmla="*/ 458 w 933"/>
                <a:gd name="T25" fmla="*/ 971 h 971"/>
                <a:gd name="T26" fmla="*/ 636 w 933"/>
                <a:gd name="T27" fmla="*/ 325 h 971"/>
                <a:gd name="T28" fmla="*/ 783 w 933"/>
                <a:gd name="T29" fmla="*/ 860 h 971"/>
                <a:gd name="T30" fmla="*/ 933 w 933"/>
                <a:gd name="T31" fmla="*/ 771 h 971"/>
                <a:gd name="T32" fmla="*/ 787 w 933"/>
                <a:gd name="T33" fmla="*/ 218 h 971"/>
                <a:gd name="T34" fmla="*/ 783 w 933"/>
                <a:gd name="T35" fmla="*/ 216 h 971"/>
                <a:gd name="T36" fmla="*/ 596 w 933"/>
                <a:gd name="T37" fmla="*/ 146 h 971"/>
                <a:gd name="T38" fmla="*/ 587 w 933"/>
                <a:gd name="T39" fmla="*/ 145 h 971"/>
                <a:gd name="T40" fmla="*/ 459 w 933"/>
                <a:gd name="T41" fmla="*/ 583 h 971"/>
                <a:gd name="T42" fmla="*/ 263 w 933"/>
                <a:gd name="T43" fmla="*/ 0 h 971"/>
                <a:gd name="T44" fmla="*/ 252 w 933"/>
                <a:gd name="T45" fmla="*/ 2 h 971"/>
                <a:gd name="T46" fmla="*/ 247 w 933"/>
                <a:gd name="T47" fmla="*/ 28 h 971"/>
                <a:gd name="T48" fmla="*/ 460 w 933"/>
                <a:gd name="T49" fmla="*/ 663 h 971"/>
                <a:gd name="T50" fmla="*/ 605 w 933"/>
                <a:gd name="T51" fmla="*/ 170 h 971"/>
                <a:gd name="T52" fmla="*/ 766 w 933"/>
                <a:gd name="T53" fmla="*/ 234 h 971"/>
                <a:gd name="T54" fmla="*/ 905 w 933"/>
                <a:gd name="T55" fmla="*/ 759 h 971"/>
                <a:gd name="T56" fmla="*/ 798 w 933"/>
                <a:gd name="T57" fmla="*/ 823 h 971"/>
                <a:gd name="T58" fmla="*/ 636 w 933"/>
                <a:gd name="T59" fmla="*/ 235 h 971"/>
                <a:gd name="T60" fmla="*/ 440 w 933"/>
                <a:gd name="T61" fmla="*/ 947 h 971"/>
                <a:gd name="T62" fmla="*/ 414 w 933"/>
                <a:gd name="T63" fmla="*/ 947 h 971"/>
                <a:gd name="T64" fmla="*/ 185 w 933"/>
                <a:gd name="T65" fmla="*/ 241 h 971"/>
                <a:gd name="T66" fmla="*/ 62 w 933"/>
                <a:gd name="T67" fmla="*/ 703 h 971"/>
                <a:gd name="T68" fmla="*/ 26 w 933"/>
                <a:gd name="T69" fmla="*/ 648 h 971"/>
                <a:gd name="T70" fmla="*/ 144 w 933"/>
                <a:gd name="T71" fmla="*/ 210 h 971"/>
                <a:gd name="T72" fmla="*/ 154 w 933"/>
                <a:gd name="T73" fmla="*/ 154 h 971"/>
                <a:gd name="T74" fmla="*/ 139 w 933"/>
                <a:gd name="T75" fmla="*/ 109 h 971"/>
                <a:gd name="T76" fmla="*/ 35 w 933"/>
                <a:gd name="T77" fmla="*/ 109 h 971"/>
                <a:gd name="T78" fmla="*/ 31 w 933"/>
                <a:gd name="T79" fmla="*/ 96 h 971"/>
                <a:gd name="T80" fmla="*/ 247 w 933"/>
                <a:gd name="T81" fmla="*/ 2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3" h="971">
                  <a:moveTo>
                    <a:pt x="252" y="2"/>
                  </a:moveTo>
                  <a:cubicBezTo>
                    <a:pt x="246" y="4"/>
                    <a:pt x="83" y="36"/>
                    <a:pt x="10" y="80"/>
                  </a:cubicBezTo>
                  <a:cubicBezTo>
                    <a:pt x="2" y="85"/>
                    <a:pt x="2" y="85"/>
                    <a:pt x="2" y="85"/>
                  </a:cubicBezTo>
                  <a:cubicBezTo>
                    <a:pt x="21" y="144"/>
                    <a:pt x="21" y="144"/>
                    <a:pt x="21" y="144"/>
                  </a:cubicBezTo>
                  <a:cubicBezTo>
                    <a:pt x="34" y="137"/>
                    <a:pt x="34" y="137"/>
                    <a:pt x="34" y="137"/>
                  </a:cubicBezTo>
                  <a:cubicBezTo>
                    <a:pt x="52" y="126"/>
                    <a:pt x="101" y="104"/>
                    <a:pt x="122" y="126"/>
                  </a:cubicBezTo>
                  <a:cubicBezTo>
                    <a:pt x="137" y="142"/>
                    <a:pt x="126" y="188"/>
                    <a:pt x="121" y="203"/>
                  </a:cubicBezTo>
                  <a:cubicBezTo>
                    <a:pt x="121" y="203"/>
                    <a:pt x="121" y="203"/>
                    <a:pt x="121" y="203"/>
                  </a:cubicBezTo>
                  <a:cubicBezTo>
                    <a:pt x="0" y="652"/>
                    <a:pt x="0" y="652"/>
                    <a:pt x="0" y="652"/>
                  </a:cubicBezTo>
                  <a:cubicBezTo>
                    <a:pt x="72" y="760"/>
                    <a:pt x="72" y="760"/>
                    <a:pt x="72" y="760"/>
                  </a:cubicBezTo>
                  <a:cubicBezTo>
                    <a:pt x="72" y="760"/>
                    <a:pt x="170" y="391"/>
                    <a:pt x="188" y="326"/>
                  </a:cubicBezTo>
                  <a:cubicBezTo>
                    <a:pt x="210" y="395"/>
                    <a:pt x="397" y="971"/>
                    <a:pt x="397" y="971"/>
                  </a:cubicBezTo>
                  <a:cubicBezTo>
                    <a:pt x="458" y="971"/>
                    <a:pt x="458" y="971"/>
                    <a:pt x="458" y="971"/>
                  </a:cubicBezTo>
                  <a:cubicBezTo>
                    <a:pt x="458" y="971"/>
                    <a:pt x="616" y="399"/>
                    <a:pt x="636" y="325"/>
                  </a:cubicBezTo>
                  <a:cubicBezTo>
                    <a:pt x="656" y="397"/>
                    <a:pt x="783" y="860"/>
                    <a:pt x="783" y="860"/>
                  </a:cubicBezTo>
                  <a:cubicBezTo>
                    <a:pt x="933" y="771"/>
                    <a:pt x="933" y="771"/>
                    <a:pt x="933" y="771"/>
                  </a:cubicBezTo>
                  <a:cubicBezTo>
                    <a:pt x="787" y="218"/>
                    <a:pt x="787" y="218"/>
                    <a:pt x="787" y="218"/>
                  </a:cubicBezTo>
                  <a:cubicBezTo>
                    <a:pt x="783" y="216"/>
                    <a:pt x="783" y="216"/>
                    <a:pt x="783" y="216"/>
                  </a:cubicBezTo>
                  <a:cubicBezTo>
                    <a:pt x="778" y="213"/>
                    <a:pt x="672" y="147"/>
                    <a:pt x="596" y="146"/>
                  </a:cubicBezTo>
                  <a:cubicBezTo>
                    <a:pt x="587" y="145"/>
                    <a:pt x="587" y="145"/>
                    <a:pt x="587" y="145"/>
                  </a:cubicBezTo>
                  <a:cubicBezTo>
                    <a:pt x="587" y="145"/>
                    <a:pt x="477" y="521"/>
                    <a:pt x="459" y="583"/>
                  </a:cubicBezTo>
                  <a:cubicBezTo>
                    <a:pt x="437" y="519"/>
                    <a:pt x="263" y="0"/>
                    <a:pt x="263" y="0"/>
                  </a:cubicBezTo>
                  <a:lnTo>
                    <a:pt x="252" y="2"/>
                  </a:lnTo>
                  <a:close/>
                  <a:moveTo>
                    <a:pt x="247" y="28"/>
                  </a:moveTo>
                  <a:cubicBezTo>
                    <a:pt x="253" y="47"/>
                    <a:pt x="460" y="663"/>
                    <a:pt x="460" y="663"/>
                  </a:cubicBezTo>
                  <a:cubicBezTo>
                    <a:pt x="460" y="663"/>
                    <a:pt x="600" y="188"/>
                    <a:pt x="605" y="170"/>
                  </a:cubicBezTo>
                  <a:cubicBezTo>
                    <a:pt x="666" y="176"/>
                    <a:pt x="748" y="223"/>
                    <a:pt x="766" y="234"/>
                  </a:cubicBezTo>
                  <a:cubicBezTo>
                    <a:pt x="769" y="243"/>
                    <a:pt x="900" y="743"/>
                    <a:pt x="905" y="759"/>
                  </a:cubicBezTo>
                  <a:cubicBezTo>
                    <a:pt x="893" y="767"/>
                    <a:pt x="818" y="811"/>
                    <a:pt x="798" y="823"/>
                  </a:cubicBezTo>
                  <a:cubicBezTo>
                    <a:pt x="790" y="794"/>
                    <a:pt x="636" y="235"/>
                    <a:pt x="636" y="235"/>
                  </a:cubicBezTo>
                  <a:cubicBezTo>
                    <a:pt x="636" y="235"/>
                    <a:pt x="445" y="930"/>
                    <a:pt x="440" y="947"/>
                  </a:cubicBezTo>
                  <a:cubicBezTo>
                    <a:pt x="431" y="947"/>
                    <a:pt x="422" y="947"/>
                    <a:pt x="414" y="947"/>
                  </a:cubicBezTo>
                  <a:cubicBezTo>
                    <a:pt x="409" y="931"/>
                    <a:pt x="185" y="241"/>
                    <a:pt x="185" y="241"/>
                  </a:cubicBezTo>
                  <a:cubicBezTo>
                    <a:pt x="185" y="241"/>
                    <a:pt x="74" y="657"/>
                    <a:pt x="62" y="703"/>
                  </a:cubicBezTo>
                  <a:cubicBezTo>
                    <a:pt x="48" y="681"/>
                    <a:pt x="30" y="654"/>
                    <a:pt x="26" y="648"/>
                  </a:cubicBezTo>
                  <a:cubicBezTo>
                    <a:pt x="29" y="638"/>
                    <a:pt x="144" y="211"/>
                    <a:pt x="144" y="210"/>
                  </a:cubicBezTo>
                  <a:cubicBezTo>
                    <a:pt x="146" y="205"/>
                    <a:pt x="154" y="180"/>
                    <a:pt x="154" y="154"/>
                  </a:cubicBezTo>
                  <a:cubicBezTo>
                    <a:pt x="154" y="138"/>
                    <a:pt x="150" y="121"/>
                    <a:pt x="139" y="109"/>
                  </a:cubicBezTo>
                  <a:cubicBezTo>
                    <a:pt x="110" y="79"/>
                    <a:pt x="59" y="98"/>
                    <a:pt x="35" y="109"/>
                  </a:cubicBezTo>
                  <a:cubicBezTo>
                    <a:pt x="33" y="103"/>
                    <a:pt x="32" y="101"/>
                    <a:pt x="31" y="96"/>
                  </a:cubicBezTo>
                  <a:cubicBezTo>
                    <a:pt x="93" y="62"/>
                    <a:pt x="212" y="35"/>
                    <a:pt x="24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1" name="Content Placeholder 2"/>
          <p:cNvSpPr txBox="1">
            <a:spLocks/>
          </p:cNvSpPr>
          <p:nvPr/>
        </p:nvSpPr>
        <p:spPr>
          <a:xfrm>
            <a:off x="7154494" y="2488497"/>
            <a:ext cx="1526325"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1927</a:t>
            </a:r>
            <a:endParaRPr lang="en-US" sz="1200" dirty="0"/>
          </a:p>
        </p:txBody>
      </p:sp>
    </p:spTree>
    <p:extLst>
      <p:ext uri="{BB962C8B-B14F-4D97-AF65-F5344CB8AC3E}">
        <p14:creationId xmlns:p14="http://schemas.microsoft.com/office/powerpoint/2010/main" val="706762008"/>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67130" y="1187450"/>
            <a:ext cx="3373645" cy="409343"/>
          </a:xfrm>
        </p:spPr>
        <p:txBody>
          <a:bodyPr/>
          <a:lstStyle/>
          <a:p>
            <a:r>
              <a:rPr lang="en-US" dirty="0"/>
              <a:t>1928</a:t>
            </a:r>
          </a:p>
        </p:txBody>
      </p:sp>
      <p:sp>
        <p:nvSpPr>
          <p:cNvPr id="3" name="Content Placeholder 2"/>
          <p:cNvSpPr>
            <a:spLocks noGrp="1"/>
          </p:cNvSpPr>
          <p:nvPr>
            <p:ph idx="1"/>
          </p:nvPr>
        </p:nvSpPr>
        <p:spPr>
          <a:xfrm>
            <a:off x="5367130" y="1862137"/>
            <a:ext cx="3373643" cy="4389437"/>
          </a:xfrm>
        </p:spPr>
        <p:txBody>
          <a:bodyPr/>
          <a:lstStyle/>
          <a:p>
            <a:r>
              <a:rPr lang="en-US" dirty="0"/>
              <a:t>The Plummer Building opened.</a:t>
            </a:r>
            <a:br>
              <a:rPr lang="en-US" dirty="0"/>
            </a:br>
            <a:r>
              <a:rPr lang="en-US" dirty="0"/>
              <a:t> A triumph of engineering and aesthetics, it exemplifies the Mayo brothers’ ideal of serving humanity through medical science.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686"/>
            <a:ext cx="4926826" cy="60778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205" y="3641879"/>
            <a:ext cx="2229922" cy="21822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62436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13" y="438232"/>
            <a:ext cx="4033135" cy="6037098"/>
          </a:xfrm>
          <a:prstGeom prst="rect">
            <a:avLst/>
          </a:prstGeom>
          <a:noFill/>
          <a:ln w="25400">
            <a:noFill/>
            <a:miter lim="800000"/>
          </a:ln>
          <a:effectLst>
            <a:outerShdw blurRad="63500" sx="102000" sy="102000" algn="ctr" rotWithShape="0">
              <a:prstClr val="black">
                <a:alpha val="40000"/>
              </a:prstClr>
            </a:outerShdw>
          </a:effectLst>
        </p:spPr>
      </p:pic>
      <p:sp>
        <p:nvSpPr>
          <p:cNvPr id="5" name="Title 4"/>
          <p:cNvSpPr>
            <a:spLocks noGrp="1"/>
          </p:cNvSpPr>
          <p:nvPr>
            <p:ph type="title"/>
          </p:nvPr>
        </p:nvSpPr>
        <p:spPr>
          <a:xfrm>
            <a:off x="4964114" y="1187450"/>
            <a:ext cx="3776661" cy="818686"/>
          </a:xfrm>
        </p:spPr>
        <p:txBody>
          <a:bodyPr/>
          <a:lstStyle/>
          <a:p>
            <a:r>
              <a:rPr lang="en-US" dirty="0"/>
              <a:t>Mayo Clinic is…</a:t>
            </a:r>
          </a:p>
        </p:txBody>
      </p:sp>
      <p:sp>
        <p:nvSpPr>
          <p:cNvPr id="3" name="Content Placeholder 2"/>
          <p:cNvSpPr>
            <a:spLocks noGrp="1"/>
          </p:cNvSpPr>
          <p:nvPr>
            <p:ph idx="1"/>
          </p:nvPr>
        </p:nvSpPr>
        <p:spPr>
          <a:xfrm>
            <a:off x="4964113" y="1862137"/>
            <a:ext cx="3776661" cy="4389437"/>
          </a:xfrm>
        </p:spPr>
        <p:txBody>
          <a:bodyPr/>
          <a:lstStyle/>
          <a:p>
            <a:r>
              <a:rPr lang="en-US" dirty="0"/>
              <a:t>The first and largest integrated,</a:t>
            </a:r>
            <a:br>
              <a:rPr lang="en-US" dirty="0"/>
            </a:br>
            <a:r>
              <a:rPr lang="en-US" dirty="0"/>
              <a:t>not-for-profit medical group practice</a:t>
            </a:r>
            <a:br>
              <a:rPr lang="en-US" dirty="0"/>
            </a:br>
            <a:r>
              <a:rPr lang="en-US" dirty="0"/>
              <a:t>in the world.</a:t>
            </a:r>
          </a:p>
        </p:txBody>
      </p:sp>
      <p:sp>
        <p:nvSpPr>
          <p:cNvPr id="4" name="Content Placeholder 2"/>
          <p:cNvSpPr txBox="1">
            <a:spLocks/>
          </p:cNvSpPr>
          <p:nvPr/>
        </p:nvSpPr>
        <p:spPr>
          <a:xfrm>
            <a:off x="4964113" y="5403081"/>
            <a:ext cx="3776662" cy="701731"/>
          </a:xfrm>
          <a:prstGeom prst="rect">
            <a:avLst/>
          </a:prstGeom>
        </p:spPr>
        <p:txBody>
          <a:bodyPr vert="horz" wrap="square" lIns="0" tIns="0" rIns="0" bIns="0" rtlCol="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800" kern="1200" spc="30" baseline="0">
                <a:solidFill>
                  <a:schemeClr val="tx2"/>
                </a:solidFill>
                <a:latin typeface="+mn-lt"/>
                <a:ea typeface="+mn-ea"/>
                <a:cs typeface="+mn-cs"/>
              </a:defRPr>
            </a:lvl1pPr>
            <a:lvl2pPr marL="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4572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9144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0"/>
              </a:spcBef>
            </a:pPr>
            <a:r>
              <a:rPr lang="en-US" sz="2400" dirty="0"/>
              <a:t>But </a:t>
            </a:r>
            <a:r>
              <a:rPr lang="en-US" sz="2400" dirty="0">
                <a:latin typeface="Arial Black" panose="020B0A04020102020204" pitchFamily="34" charset="0"/>
              </a:rPr>
              <a:t>how</a:t>
            </a:r>
            <a:br>
              <a:rPr lang="en-US" sz="2400" dirty="0"/>
            </a:br>
            <a:r>
              <a:rPr lang="en-US" sz="2400" dirty="0"/>
              <a:t>did Mayo Clinic begin? </a:t>
            </a:r>
            <a:r>
              <a:rPr lang="en-US" sz="2400" dirty="0">
                <a:sym typeface="Wingdings 3"/>
              </a:rPr>
              <a:t></a:t>
            </a:r>
            <a:endParaRPr lang="en-US" sz="2400" dirty="0"/>
          </a:p>
        </p:txBody>
      </p:sp>
    </p:spTree>
    <p:extLst>
      <p:ext uri="{BB962C8B-B14F-4D97-AF65-F5344CB8AC3E}">
        <p14:creationId xmlns:p14="http://schemas.microsoft.com/office/powerpoint/2010/main" val="305162315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106" y="1187450"/>
            <a:ext cx="4170363" cy="409343"/>
          </a:xfrm>
        </p:spPr>
        <p:txBody>
          <a:bodyPr/>
          <a:lstStyle/>
          <a:p>
            <a:r>
              <a:rPr lang="en-US" dirty="0"/>
              <a:t>May 26, 1939 </a:t>
            </a:r>
          </a:p>
        </p:txBody>
      </p:sp>
      <p:sp>
        <p:nvSpPr>
          <p:cNvPr id="3" name="Content Placeholder 2"/>
          <p:cNvSpPr>
            <a:spLocks noGrp="1"/>
          </p:cNvSpPr>
          <p:nvPr>
            <p:ph idx="1"/>
          </p:nvPr>
        </p:nvSpPr>
        <p:spPr>
          <a:xfrm>
            <a:off x="407106" y="1862137"/>
            <a:ext cx="3473131" cy="4389437"/>
          </a:xfrm>
        </p:spPr>
        <p:txBody>
          <a:bodyPr/>
          <a:lstStyle/>
          <a:p>
            <a:r>
              <a:rPr lang="en-US" dirty="0"/>
              <a:t>After an eight-day illness, </a:t>
            </a:r>
            <a:br>
              <a:rPr lang="en-US" dirty="0"/>
            </a:br>
            <a:r>
              <a:rPr lang="en-US" dirty="0"/>
              <a:t>Dr. Charlie passed away in a Chicago hospital.</a:t>
            </a:r>
          </a:p>
          <a:p>
            <a:r>
              <a:rPr lang="en-US" dirty="0"/>
              <a:t>The nation and the world joined Rochester residents in mourning</a:t>
            </a:r>
            <a:br>
              <a:rPr lang="en-US" dirty="0"/>
            </a:br>
            <a:r>
              <a:rPr lang="en-US" dirty="0"/>
              <a:t>his death.</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93834" y="416067"/>
            <a:ext cx="4646666" cy="60827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884272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95" y="1187451"/>
            <a:ext cx="3340080" cy="818686"/>
          </a:xfrm>
        </p:spPr>
        <p:txBody>
          <a:bodyPr/>
          <a:lstStyle/>
          <a:p>
            <a:r>
              <a:rPr lang="en-US" dirty="0"/>
              <a:t>July 28, 1939 </a:t>
            </a:r>
          </a:p>
        </p:txBody>
      </p:sp>
      <p:sp>
        <p:nvSpPr>
          <p:cNvPr id="3" name="Content Placeholder 2"/>
          <p:cNvSpPr>
            <a:spLocks noGrp="1"/>
          </p:cNvSpPr>
          <p:nvPr>
            <p:ph idx="1"/>
          </p:nvPr>
        </p:nvSpPr>
        <p:spPr>
          <a:xfrm>
            <a:off x="5398937" y="1862138"/>
            <a:ext cx="3341838" cy="4389437"/>
          </a:xfrm>
        </p:spPr>
        <p:txBody>
          <a:bodyPr/>
          <a:lstStyle/>
          <a:p>
            <a:r>
              <a:rPr lang="en-US" altLang="en-US" dirty="0"/>
              <a:t>Only two months later, the world mourned once again when</a:t>
            </a:r>
            <a:br>
              <a:rPr lang="en-US" altLang="en-US" dirty="0"/>
            </a:br>
            <a:r>
              <a:rPr lang="en-US" altLang="en-US" dirty="0"/>
              <a:t>Dr. Will passed away in Rochester.</a:t>
            </a:r>
          </a:p>
          <a:p>
            <a:r>
              <a:rPr lang="en-US" altLang="en-US" dirty="0"/>
              <a:t>Many expected the demise</a:t>
            </a:r>
            <a:br>
              <a:rPr lang="en-US" altLang="en-US" dirty="0"/>
            </a:br>
            <a:r>
              <a:rPr lang="en-US" altLang="en-US" dirty="0"/>
              <a:t>of Mayo Clinic.</a:t>
            </a:r>
          </a:p>
          <a:p>
            <a:r>
              <a:rPr lang="en-US" altLang="en-US" dirty="0"/>
              <a:t>Yet so carefully had the brothers planned and so graciously had they welcomed capable colleagues to positions of leadership that Mayo Clinic continued to thrive.</a:t>
            </a: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8236" y="416068"/>
            <a:ext cx="4545067" cy="60814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8501512"/>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4813" y="1654176"/>
            <a:ext cx="8335962"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0412" y="1187450"/>
            <a:ext cx="4170363" cy="409343"/>
          </a:xfrm>
        </p:spPr>
        <p:txBody>
          <a:bodyPr/>
          <a:lstStyle/>
          <a:p>
            <a:r>
              <a:rPr lang="en-US" dirty="0"/>
              <a:t>World War II</a:t>
            </a:r>
          </a:p>
        </p:txBody>
      </p:sp>
      <p:sp>
        <p:nvSpPr>
          <p:cNvPr id="3" name="Content Placeholder 2"/>
          <p:cNvSpPr>
            <a:spLocks noGrp="1"/>
          </p:cNvSpPr>
          <p:nvPr>
            <p:ph idx="1"/>
          </p:nvPr>
        </p:nvSpPr>
        <p:spPr/>
        <p:txBody>
          <a:bodyPr/>
          <a:lstStyle/>
          <a:p>
            <a:r>
              <a:rPr lang="en-US" dirty="0"/>
              <a:t>Mayo Clinic conducted Top Secret  research to help protect pilots and flight crews. Mayo’s Aero Medical Unit helped develop the oxygen mask and G-suit that gave American aviators a decided advantage in the air war in Europe and</a:t>
            </a:r>
            <a:br>
              <a:rPr lang="en-US" dirty="0"/>
            </a:br>
            <a:r>
              <a:rPr lang="en-US" dirty="0"/>
              <a:t>the Pacific.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418" y="415925"/>
            <a:ext cx="3372057" cy="6075778"/>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413" y="4105157"/>
            <a:ext cx="3213914" cy="1917391"/>
          </a:xfrm>
          <a:prstGeom prst="rect">
            <a:avLst/>
          </a:prstGeom>
        </p:spPr>
      </p:pic>
    </p:spTree>
    <p:extLst>
      <p:ext uri="{BB962C8B-B14F-4D97-AF65-F5344CB8AC3E}">
        <p14:creationId xmlns:p14="http://schemas.microsoft.com/office/powerpoint/2010/main" val="79210626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4170363" cy="409343"/>
          </a:xfrm>
        </p:spPr>
        <p:txBody>
          <a:bodyPr/>
          <a:lstStyle/>
          <a:p>
            <a:r>
              <a:rPr lang="en-US" dirty="0"/>
              <a:t>1950</a:t>
            </a:r>
          </a:p>
        </p:txBody>
      </p:sp>
      <p:sp>
        <p:nvSpPr>
          <p:cNvPr id="3" name="Content Placeholder 2"/>
          <p:cNvSpPr>
            <a:spLocks noGrp="1"/>
          </p:cNvSpPr>
          <p:nvPr>
            <p:ph idx="1"/>
          </p:nvPr>
        </p:nvSpPr>
        <p:spPr>
          <a:xfrm>
            <a:off x="404813" y="1862137"/>
            <a:ext cx="4170363" cy="4389437"/>
          </a:xfrm>
        </p:spPr>
        <p:txBody>
          <a:bodyPr/>
          <a:lstStyle/>
          <a:p>
            <a:r>
              <a:rPr lang="en-US" dirty="0"/>
              <a:t>Mayo Clinic researchers Edward Kendall, Ph.D. (left), and Philip Hench, M.D. (right), shared the Nobel Prize for discovery of cortisone.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12574" y="415925"/>
            <a:ext cx="3828201" cy="60727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5302" y="3350301"/>
            <a:ext cx="2742973" cy="27429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2110180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0051" y="1187450"/>
            <a:ext cx="3026962" cy="818686"/>
          </a:xfrm>
        </p:spPr>
        <p:txBody>
          <a:bodyPr/>
          <a:lstStyle/>
          <a:p>
            <a:r>
              <a:rPr lang="en-US" dirty="0"/>
              <a:t>Early 1950s</a:t>
            </a:r>
          </a:p>
        </p:txBody>
      </p:sp>
      <p:sp>
        <p:nvSpPr>
          <p:cNvPr id="3" name="Content Placeholder 2"/>
          <p:cNvSpPr>
            <a:spLocks noGrp="1"/>
          </p:cNvSpPr>
          <p:nvPr>
            <p:ph idx="1"/>
          </p:nvPr>
        </p:nvSpPr>
        <p:spPr>
          <a:xfrm>
            <a:off x="400050" y="1862137"/>
            <a:ext cx="3026962" cy="4389437"/>
          </a:xfrm>
        </p:spPr>
        <p:txBody>
          <a:bodyPr/>
          <a:lstStyle/>
          <a:p>
            <a:endParaRPr lang="en-US" dirty="0"/>
          </a:p>
          <a:p>
            <a:r>
              <a:rPr lang="en-US" dirty="0"/>
              <a:t>The Kahler Corporation moved away from managing hospitals.</a:t>
            </a:r>
          </a:p>
          <a:p>
            <a:r>
              <a:rPr lang="en-US" dirty="0"/>
              <a:t>Through the efforts of local business leaders, Mayo Clinic officials and the Methodist National Board of Hospitals and Homes, Rochester Methodist Hospital became a corporate reality in 1954.</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198" y="3360731"/>
            <a:ext cx="5626081" cy="312357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0970" y="1499490"/>
            <a:ext cx="3194372" cy="20710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923384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1955</a:t>
            </a:r>
          </a:p>
        </p:txBody>
      </p:sp>
      <p:sp>
        <p:nvSpPr>
          <p:cNvPr id="3" name="Content Placeholder 2"/>
          <p:cNvSpPr>
            <a:spLocks noGrp="1"/>
          </p:cNvSpPr>
          <p:nvPr>
            <p:ph idx="1"/>
          </p:nvPr>
        </p:nvSpPr>
        <p:spPr/>
        <p:txBody>
          <a:bodyPr/>
          <a:lstStyle/>
          <a:p>
            <a:r>
              <a:rPr lang="en-US" dirty="0"/>
              <a:t>Unprecedented growth of the Clinic prompted construction of the Mayo Building. The 10-story building was completed in 1955.</a:t>
            </a:r>
          </a:p>
          <a:p>
            <a:r>
              <a:rPr lang="en-US" dirty="0"/>
              <a:t>An eight-story</a:t>
            </a:r>
            <a:br>
              <a:rPr lang="en-US" dirty="0"/>
            </a:br>
            <a:r>
              <a:rPr lang="en-US" dirty="0"/>
              <a:t>addition was</a:t>
            </a:r>
            <a:br>
              <a:rPr lang="en-US" dirty="0"/>
            </a:br>
            <a:r>
              <a:rPr lang="en-US" dirty="0"/>
              <a:t>completed</a:t>
            </a:r>
            <a:br>
              <a:rPr lang="en-US" dirty="0"/>
            </a:br>
            <a:r>
              <a:rPr lang="en-US" dirty="0"/>
              <a:t>between</a:t>
            </a:r>
            <a:br>
              <a:rPr lang="en-US" dirty="0"/>
            </a:br>
            <a:r>
              <a:rPr lang="en-US" dirty="0"/>
              <a:t>1966-1970.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14" y="1862138"/>
            <a:ext cx="3761263" cy="271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161" y="2993096"/>
            <a:ext cx="2799973" cy="3504542"/>
          </a:xfrm>
          <a:prstGeom prst="rect">
            <a:avLst/>
          </a:prstGeom>
        </p:spPr>
      </p:pic>
    </p:spTree>
    <p:extLst>
      <p:ext uri="{BB962C8B-B14F-4D97-AF65-F5344CB8AC3E}">
        <p14:creationId xmlns:p14="http://schemas.microsoft.com/office/powerpoint/2010/main" val="283859288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84820" y="1187450"/>
            <a:ext cx="4955955" cy="818686"/>
          </a:xfrm>
        </p:spPr>
        <p:txBody>
          <a:bodyPr/>
          <a:lstStyle/>
          <a:p>
            <a:r>
              <a:rPr lang="en-US" dirty="0"/>
              <a:t>1955</a:t>
            </a:r>
          </a:p>
        </p:txBody>
      </p:sp>
      <p:sp>
        <p:nvSpPr>
          <p:cNvPr id="3" name="Content Placeholder 2"/>
          <p:cNvSpPr>
            <a:spLocks noGrp="1"/>
          </p:cNvSpPr>
          <p:nvPr>
            <p:ph idx="1"/>
          </p:nvPr>
        </p:nvSpPr>
        <p:spPr>
          <a:xfrm>
            <a:off x="3784819" y="1862137"/>
            <a:ext cx="4955955" cy="4389437"/>
          </a:xfrm>
        </p:spPr>
        <p:txBody>
          <a:bodyPr/>
          <a:lstStyle/>
          <a:p>
            <a:r>
              <a:rPr lang="en-US" dirty="0">
                <a:sym typeface="Wingdings 3"/>
              </a:rPr>
              <a:t></a:t>
            </a:r>
            <a:r>
              <a:rPr lang="en-US" dirty="0"/>
              <a:t>Mayo Clinic helped revolutionize</a:t>
            </a:r>
            <a:br>
              <a:rPr lang="en-US" dirty="0"/>
            </a:br>
            <a:r>
              <a:rPr lang="en-US" dirty="0"/>
              <a:t>open-heart surgery with the Mayo-Gibbon</a:t>
            </a:r>
            <a:br>
              <a:rPr lang="en-US" dirty="0"/>
            </a:br>
            <a:r>
              <a:rPr lang="en-US" dirty="0"/>
              <a:t>Heart-Lung Bypass Machine.</a:t>
            </a:r>
          </a:p>
          <a:p>
            <a:pPr marL="739775">
              <a:spcBef>
                <a:spcPts val="4800"/>
              </a:spcBef>
            </a:pPr>
            <a:r>
              <a:rPr lang="en-US" dirty="0"/>
              <a:t>Subsequent developments at Mayo Clinic included one of the first intensive care units</a:t>
            </a:r>
            <a:br>
              <a:rPr lang="en-US" dirty="0"/>
            </a:br>
            <a:r>
              <a:rPr lang="en-US" dirty="0"/>
              <a:t>in the United States.</a:t>
            </a:r>
            <a:r>
              <a:rPr lang="en-US" dirty="0">
                <a:sym typeface="Wingdings 3"/>
              </a:rPr>
              <a:t></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962" y="415925"/>
            <a:ext cx="2855341" cy="32496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813" y="3379304"/>
            <a:ext cx="1803676" cy="2656371"/>
          </a:xfrm>
          <a:prstGeom prst="rect">
            <a:avLst/>
          </a:prstGeom>
          <a:ln w="19050">
            <a:solidFill>
              <a:schemeClr val="bg1"/>
            </a:solidFill>
          </a:ln>
          <a:effectLst>
            <a:outerShdw blurRad="63500" sx="102000" sy="102000" algn="ctr" rotWithShape="0">
              <a:prstClr val="black">
                <a:alpha val="40000"/>
              </a:prst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9120" y="4335082"/>
            <a:ext cx="4754880" cy="2162556"/>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68266" y="4038854"/>
            <a:ext cx="2297379" cy="23713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996869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4170363" cy="818686"/>
          </a:xfrm>
        </p:spPr>
        <p:txBody>
          <a:bodyPr/>
          <a:lstStyle/>
          <a:p>
            <a:r>
              <a:rPr lang="en-US" dirty="0"/>
              <a:t>1958</a:t>
            </a:r>
          </a:p>
        </p:txBody>
      </p:sp>
      <p:sp>
        <p:nvSpPr>
          <p:cNvPr id="3" name="Content Placeholder 2"/>
          <p:cNvSpPr>
            <a:spLocks noGrp="1"/>
          </p:cNvSpPr>
          <p:nvPr>
            <p:ph idx="1"/>
          </p:nvPr>
        </p:nvSpPr>
        <p:spPr>
          <a:xfrm>
            <a:off x="404814" y="1862137"/>
            <a:ext cx="3419764" cy="4389437"/>
          </a:xfrm>
        </p:spPr>
        <p:txBody>
          <a:bodyPr/>
          <a:lstStyle/>
          <a:p>
            <a:r>
              <a:rPr lang="en-US" dirty="0"/>
              <a:t>Mayo Clinic received its first</a:t>
            </a:r>
            <a:br>
              <a:rPr lang="en-US" dirty="0"/>
            </a:br>
            <a:r>
              <a:rPr lang="en-US" dirty="0"/>
              <a:t>grant from the National Institutes</a:t>
            </a:r>
            <a:br>
              <a:rPr lang="en-US" dirty="0"/>
            </a:br>
            <a:r>
              <a:rPr lang="en-US" dirty="0"/>
              <a:t>of Health (NIH).</a:t>
            </a:r>
          </a:p>
          <a:p>
            <a:r>
              <a:rPr lang="en-US" dirty="0"/>
              <a:t>Today, Mayo Clinic is one of the leading recipients of NIH funding, which confirms the high quality</a:t>
            </a:r>
            <a:br>
              <a:rPr lang="en-US" dirty="0"/>
            </a:br>
            <a:r>
              <a:rPr lang="en-US" dirty="0"/>
              <a:t>of Mayo’s research initiatives.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88951" y="228288"/>
            <a:ext cx="4921094" cy="64014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856029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4813" y="1654176"/>
            <a:ext cx="8739186"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2250" y="1187450"/>
            <a:ext cx="3962926" cy="818686"/>
          </a:xfrm>
        </p:spPr>
        <p:txBody>
          <a:bodyPr/>
          <a:lstStyle/>
          <a:p>
            <a:r>
              <a:rPr lang="en-US" dirty="0"/>
              <a:t>1964</a:t>
            </a:r>
          </a:p>
        </p:txBody>
      </p:sp>
      <p:sp>
        <p:nvSpPr>
          <p:cNvPr id="3" name="Content Placeholder 2"/>
          <p:cNvSpPr>
            <a:spLocks noGrp="1"/>
          </p:cNvSpPr>
          <p:nvPr>
            <p:ph idx="1"/>
          </p:nvPr>
        </p:nvSpPr>
        <p:spPr>
          <a:xfrm>
            <a:off x="612249" y="1862137"/>
            <a:ext cx="3962926" cy="4389437"/>
          </a:xfrm>
        </p:spPr>
        <p:txBody>
          <a:bodyPr/>
          <a:lstStyle/>
          <a:p>
            <a:r>
              <a:rPr lang="en-US" dirty="0"/>
              <a:t>The Mayo Centennial Year included scientific and cultural programming.</a:t>
            </a:r>
          </a:p>
          <a:p>
            <a:r>
              <a:rPr lang="en-US" dirty="0"/>
              <a:t>The U.S. Postal Service issued a stamp</a:t>
            </a:r>
            <a:br>
              <a:rPr lang="en-US" dirty="0"/>
            </a:br>
            <a:r>
              <a:rPr lang="en-US" dirty="0"/>
              <a:t>in honor of the Mayo brothers.</a:t>
            </a:r>
          </a:p>
          <a:p>
            <a:r>
              <a:rPr lang="en-US" dirty="0"/>
              <a:t>The centennial seal was the first depiction of practice (patient care), education and research, which were visually represented in the 1970s as</a:t>
            </a:r>
            <a:br>
              <a:rPr lang="en-US" dirty="0"/>
            </a:br>
            <a:r>
              <a:rPr lang="en-US" dirty="0"/>
              <a:t>the three-shield logo of Mayo Clinic.</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9137" y="415925"/>
            <a:ext cx="2944273" cy="4250651"/>
          </a:xfrm>
          <a:prstGeom prst="rect">
            <a:avLst/>
          </a:prstGeom>
        </p:spPr>
      </p:pic>
      <p:grpSp>
        <p:nvGrpSpPr>
          <p:cNvPr id="9" name="Group 8"/>
          <p:cNvGrpSpPr/>
          <p:nvPr/>
        </p:nvGrpSpPr>
        <p:grpSpPr>
          <a:xfrm>
            <a:off x="4181475" y="3236816"/>
            <a:ext cx="2343575" cy="3260822"/>
            <a:chOff x="4519437" y="3387891"/>
            <a:chExt cx="1948242" cy="2710760"/>
          </a:xfrm>
        </p:grpSpPr>
        <p:sp>
          <p:nvSpPr>
            <p:cNvPr id="8" name="Oval 7"/>
            <p:cNvSpPr/>
            <p:nvPr/>
          </p:nvSpPr>
          <p:spPr>
            <a:xfrm>
              <a:off x="4519437" y="3387891"/>
              <a:ext cx="1948242" cy="2710760"/>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1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413" y="3461392"/>
              <a:ext cx="1848335" cy="257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997245" y="4845050"/>
            <a:ext cx="1207404" cy="1190625"/>
            <a:chOff x="1773238" y="671513"/>
            <a:chExt cx="5597525" cy="5519737"/>
          </a:xfrm>
        </p:grpSpPr>
        <p:sp>
          <p:nvSpPr>
            <p:cNvPr id="11" name="Freeform 7"/>
            <p:cNvSpPr>
              <a:spLocks/>
            </p:cNvSpPr>
            <p:nvPr/>
          </p:nvSpPr>
          <p:spPr bwMode="auto">
            <a:xfrm>
              <a:off x="1773238" y="701675"/>
              <a:ext cx="5597525" cy="5489575"/>
            </a:xfrm>
            <a:custGeom>
              <a:avLst/>
              <a:gdLst>
                <a:gd name="T0" fmla="*/ 1426 w 1493"/>
                <a:gd name="T1" fmla="*/ 0 h 1464"/>
                <a:gd name="T2" fmla="*/ 66 w 1493"/>
                <a:gd name="T3" fmla="*/ 0 h 1464"/>
                <a:gd name="T4" fmla="*/ 0 w 1493"/>
                <a:gd name="T5" fmla="*/ 64 h 1464"/>
                <a:gd name="T6" fmla="*/ 0 w 1493"/>
                <a:gd name="T7" fmla="*/ 376 h 1464"/>
                <a:gd name="T8" fmla="*/ 190 w 1493"/>
                <a:gd name="T9" fmla="*/ 952 h 1464"/>
                <a:gd name="T10" fmla="*/ 744 w 1493"/>
                <a:gd name="T11" fmla="*/ 1463 h 1464"/>
                <a:gd name="T12" fmla="*/ 744 w 1493"/>
                <a:gd name="T13" fmla="*/ 1464 h 1464"/>
                <a:gd name="T14" fmla="*/ 746 w 1493"/>
                <a:gd name="T15" fmla="*/ 1464 h 1464"/>
                <a:gd name="T16" fmla="*/ 749 w 1493"/>
                <a:gd name="T17" fmla="*/ 1464 h 1464"/>
                <a:gd name="T18" fmla="*/ 749 w 1493"/>
                <a:gd name="T19" fmla="*/ 1463 h 1464"/>
                <a:gd name="T20" fmla="*/ 1303 w 1493"/>
                <a:gd name="T21" fmla="*/ 952 h 1464"/>
                <a:gd name="T22" fmla="*/ 1493 w 1493"/>
                <a:gd name="T23" fmla="*/ 376 h 1464"/>
                <a:gd name="T24" fmla="*/ 1493 w 1493"/>
                <a:gd name="T25" fmla="*/ 64 h 1464"/>
                <a:gd name="T26" fmla="*/ 1426 w 1493"/>
                <a:gd name="T27"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3" h="1464">
                  <a:moveTo>
                    <a:pt x="1426" y="0"/>
                  </a:moveTo>
                  <a:cubicBezTo>
                    <a:pt x="66" y="0"/>
                    <a:pt x="66" y="0"/>
                    <a:pt x="66" y="0"/>
                  </a:cubicBezTo>
                  <a:cubicBezTo>
                    <a:pt x="66" y="0"/>
                    <a:pt x="0" y="7"/>
                    <a:pt x="0" y="64"/>
                  </a:cubicBezTo>
                  <a:cubicBezTo>
                    <a:pt x="0" y="120"/>
                    <a:pt x="0" y="376"/>
                    <a:pt x="0" y="376"/>
                  </a:cubicBezTo>
                  <a:cubicBezTo>
                    <a:pt x="0" y="376"/>
                    <a:pt x="2" y="689"/>
                    <a:pt x="190" y="952"/>
                  </a:cubicBezTo>
                  <a:cubicBezTo>
                    <a:pt x="373" y="1210"/>
                    <a:pt x="661" y="1452"/>
                    <a:pt x="744" y="1463"/>
                  </a:cubicBezTo>
                  <a:cubicBezTo>
                    <a:pt x="744" y="1464"/>
                    <a:pt x="744" y="1464"/>
                    <a:pt x="744" y="1464"/>
                  </a:cubicBezTo>
                  <a:cubicBezTo>
                    <a:pt x="745" y="1464"/>
                    <a:pt x="746" y="1464"/>
                    <a:pt x="746" y="1464"/>
                  </a:cubicBezTo>
                  <a:cubicBezTo>
                    <a:pt x="747" y="1464"/>
                    <a:pt x="748" y="1464"/>
                    <a:pt x="749" y="1464"/>
                  </a:cubicBezTo>
                  <a:cubicBezTo>
                    <a:pt x="749" y="1463"/>
                    <a:pt x="749" y="1463"/>
                    <a:pt x="749" y="1463"/>
                  </a:cubicBezTo>
                  <a:cubicBezTo>
                    <a:pt x="831" y="1452"/>
                    <a:pt x="1120" y="1210"/>
                    <a:pt x="1303" y="952"/>
                  </a:cubicBezTo>
                  <a:cubicBezTo>
                    <a:pt x="1490" y="689"/>
                    <a:pt x="1493" y="376"/>
                    <a:pt x="1493" y="376"/>
                  </a:cubicBezTo>
                  <a:cubicBezTo>
                    <a:pt x="1493" y="376"/>
                    <a:pt x="1493" y="120"/>
                    <a:pt x="1493" y="64"/>
                  </a:cubicBezTo>
                  <a:cubicBezTo>
                    <a:pt x="1493" y="7"/>
                    <a:pt x="1426" y="0"/>
                    <a:pt x="14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p:cNvSpPr>
              <a:spLocks noEditPoints="1"/>
            </p:cNvSpPr>
            <p:nvPr/>
          </p:nvSpPr>
          <p:spPr bwMode="auto">
            <a:xfrm>
              <a:off x="2260601" y="671513"/>
              <a:ext cx="4616450" cy="3506787"/>
            </a:xfrm>
            <a:custGeom>
              <a:avLst/>
              <a:gdLst>
                <a:gd name="T0" fmla="*/ 603 w 1231"/>
                <a:gd name="T1" fmla="*/ 21 h 935"/>
                <a:gd name="T2" fmla="*/ 509 w 1231"/>
                <a:gd name="T3" fmla="*/ 322 h 935"/>
                <a:gd name="T4" fmla="*/ 509 w 1231"/>
                <a:gd name="T5" fmla="*/ 327 h 935"/>
                <a:gd name="T6" fmla="*/ 593 w 1231"/>
                <a:gd name="T7" fmla="*/ 603 h 935"/>
                <a:gd name="T8" fmla="*/ 152 w 1231"/>
                <a:gd name="T9" fmla="*/ 719 h 935"/>
                <a:gd name="T10" fmla="*/ 10 w 1231"/>
                <a:gd name="T11" fmla="*/ 865 h 935"/>
                <a:gd name="T12" fmla="*/ 0 w 1231"/>
                <a:gd name="T13" fmla="*/ 881 h 935"/>
                <a:gd name="T14" fmla="*/ 19 w 1231"/>
                <a:gd name="T15" fmla="*/ 886 h 935"/>
                <a:gd name="T16" fmla="*/ 618 w 1231"/>
                <a:gd name="T17" fmla="*/ 647 h 935"/>
                <a:gd name="T18" fmla="*/ 860 w 1231"/>
                <a:gd name="T19" fmla="*/ 844 h 935"/>
                <a:gd name="T20" fmla="*/ 1212 w 1231"/>
                <a:gd name="T21" fmla="*/ 886 h 935"/>
                <a:gd name="T22" fmla="*/ 1231 w 1231"/>
                <a:gd name="T23" fmla="*/ 881 h 935"/>
                <a:gd name="T24" fmla="*/ 1220 w 1231"/>
                <a:gd name="T25" fmla="*/ 864 h 935"/>
                <a:gd name="T26" fmla="*/ 830 w 1231"/>
                <a:gd name="T27" fmla="*/ 610 h 935"/>
                <a:gd name="T28" fmla="*/ 646 w 1231"/>
                <a:gd name="T29" fmla="*/ 600 h 935"/>
                <a:gd name="T30" fmla="*/ 724 w 1231"/>
                <a:gd name="T31" fmla="*/ 333 h 935"/>
                <a:gd name="T32" fmla="*/ 724 w 1231"/>
                <a:gd name="T33" fmla="*/ 322 h 935"/>
                <a:gd name="T34" fmla="*/ 627 w 1231"/>
                <a:gd name="T35" fmla="*/ 20 h 935"/>
                <a:gd name="T36" fmla="*/ 615 w 1231"/>
                <a:gd name="T37" fmla="*/ 0 h 935"/>
                <a:gd name="T38" fmla="*/ 603 w 1231"/>
                <a:gd name="T39" fmla="*/ 21 h 935"/>
                <a:gd name="T40" fmla="*/ 537 w 1231"/>
                <a:gd name="T41" fmla="*/ 327 h 935"/>
                <a:gd name="T42" fmla="*/ 537 w 1231"/>
                <a:gd name="T43" fmla="*/ 322 h 935"/>
                <a:gd name="T44" fmla="*/ 616 w 1231"/>
                <a:gd name="T45" fmla="*/ 57 h 935"/>
                <a:gd name="T46" fmla="*/ 696 w 1231"/>
                <a:gd name="T47" fmla="*/ 322 h 935"/>
                <a:gd name="T48" fmla="*/ 696 w 1231"/>
                <a:gd name="T49" fmla="*/ 333 h 935"/>
                <a:gd name="T50" fmla="*/ 619 w 1231"/>
                <a:gd name="T51" fmla="*/ 590 h 935"/>
                <a:gd name="T52" fmla="*/ 537 w 1231"/>
                <a:gd name="T53" fmla="*/ 327 h 935"/>
                <a:gd name="T54" fmla="*/ 170 w 1231"/>
                <a:gd name="T55" fmla="*/ 742 h 935"/>
                <a:gd name="T56" fmla="*/ 594 w 1231"/>
                <a:gd name="T57" fmla="*/ 632 h 935"/>
                <a:gd name="T58" fmla="*/ 351 w 1231"/>
                <a:gd name="T59" fmla="*/ 821 h 935"/>
                <a:gd name="T60" fmla="*/ 46 w 1231"/>
                <a:gd name="T61" fmla="*/ 862 h 935"/>
                <a:gd name="T62" fmla="*/ 170 w 1231"/>
                <a:gd name="T63" fmla="*/ 742 h 935"/>
                <a:gd name="T64" fmla="*/ 826 w 1231"/>
                <a:gd name="T65" fmla="*/ 638 h 935"/>
                <a:gd name="T66" fmla="*/ 1184 w 1231"/>
                <a:gd name="T67" fmla="*/ 862 h 935"/>
                <a:gd name="T68" fmla="*/ 871 w 1231"/>
                <a:gd name="T69" fmla="*/ 818 h 935"/>
                <a:gd name="T70" fmla="*/ 641 w 1231"/>
                <a:gd name="T71" fmla="*/ 629 h 935"/>
                <a:gd name="T72" fmla="*/ 826 w 1231"/>
                <a:gd name="T73" fmla="*/ 6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1" h="935">
                  <a:moveTo>
                    <a:pt x="603" y="21"/>
                  </a:moveTo>
                  <a:cubicBezTo>
                    <a:pt x="599" y="27"/>
                    <a:pt x="511" y="181"/>
                    <a:pt x="509" y="322"/>
                  </a:cubicBezTo>
                  <a:cubicBezTo>
                    <a:pt x="509" y="323"/>
                    <a:pt x="509" y="325"/>
                    <a:pt x="509" y="327"/>
                  </a:cubicBezTo>
                  <a:cubicBezTo>
                    <a:pt x="509" y="433"/>
                    <a:pt x="564" y="549"/>
                    <a:pt x="593" y="603"/>
                  </a:cubicBezTo>
                  <a:cubicBezTo>
                    <a:pt x="384" y="588"/>
                    <a:pt x="238" y="658"/>
                    <a:pt x="152" y="719"/>
                  </a:cubicBezTo>
                  <a:cubicBezTo>
                    <a:pt x="56" y="788"/>
                    <a:pt x="12" y="862"/>
                    <a:pt x="10" y="865"/>
                  </a:cubicBezTo>
                  <a:cubicBezTo>
                    <a:pt x="0" y="881"/>
                    <a:pt x="0" y="881"/>
                    <a:pt x="0" y="881"/>
                  </a:cubicBezTo>
                  <a:cubicBezTo>
                    <a:pt x="19" y="886"/>
                    <a:pt x="19" y="886"/>
                    <a:pt x="19" y="886"/>
                  </a:cubicBezTo>
                  <a:cubicBezTo>
                    <a:pt x="225" y="935"/>
                    <a:pt x="503" y="824"/>
                    <a:pt x="618" y="647"/>
                  </a:cubicBezTo>
                  <a:cubicBezTo>
                    <a:pt x="640" y="683"/>
                    <a:pt x="708" y="778"/>
                    <a:pt x="860" y="844"/>
                  </a:cubicBezTo>
                  <a:cubicBezTo>
                    <a:pt x="1047" y="927"/>
                    <a:pt x="1205" y="888"/>
                    <a:pt x="1212" y="886"/>
                  </a:cubicBezTo>
                  <a:cubicBezTo>
                    <a:pt x="1231" y="881"/>
                    <a:pt x="1231" y="881"/>
                    <a:pt x="1231" y="881"/>
                  </a:cubicBezTo>
                  <a:cubicBezTo>
                    <a:pt x="1220" y="864"/>
                    <a:pt x="1220" y="864"/>
                    <a:pt x="1220" y="864"/>
                  </a:cubicBezTo>
                  <a:cubicBezTo>
                    <a:pt x="1104" y="693"/>
                    <a:pt x="944" y="632"/>
                    <a:pt x="830" y="610"/>
                  </a:cubicBezTo>
                  <a:cubicBezTo>
                    <a:pt x="752" y="596"/>
                    <a:pt x="686" y="597"/>
                    <a:pt x="646" y="600"/>
                  </a:cubicBezTo>
                  <a:cubicBezTo>
                    <a:pt x="721" y="465"/>
                    <a:pt x="723" y="377"/>
                    <a:pt x="724" y="333"/>
                  </a:cubicBezTo>
                  <a:cubicBezTo>
                    <a:pt x="724" y="333"/>
                    <a:pt x="724" y="322"/>
                    <a:pt x="724" y="322"/>
                  </a:cubicBezTo>
                  <a:cubicBezTo>
                    <a:pt x="724" y="178"/>
                    <a:pt x="631" y="27"/>
                    <a:pt x="627" y="20"/>
                  </a:cubicBezTo>
                  <a:cubicBezTo>
                    <a:pt x="615" y="0"/>
                    <a:pt x="615" y="0"/>
                    <a:pt x="615" y="0"/>
                  </a:cubicBezTo>
                  <a:lnTo>
                    <a:pt x="603" y="21"/>
                  </a:lnTo>
                  <a:close/>
                  <a:moveTo>
                    <a:pt x="537" y="327"/>
                  </a:moveTo>
                  <a:cubicBezTo>
                    <a:pt x="537" y="325"/>
                    <a:pt x="537" y="324"/>
                    <a:pt x="537" y="322"/>
                  </a:cubicBezTo>
                  <a:cubicBezTo>
                    <a:pt x="539" y="219"/>
                    <a:pt x="592" y="104"/>
                    <a:pt x="616" y="57"/>
                  </a:cubicBezTo>
                  <a:cubicBezTo>
                    <a:pt x="641" y="104"/>
                    <a:pt x="696" y="217"/>
                    <a:pt x="696" y="322"/>
                  </a:cubicBezTo>
                  <a:cubicBezTo>
                    <a:pt x="696" y="323"/>
                    <a:pt x="696" y="333"/>
                    <a:pt x="696" y="333"/>
                  </a:cubicBezTo>
                  <a:cubicBezTo>
                    <a:pt x="695" y="375"/>
                    <a:pt x="693" y="460"/>
                    <a:pt x="619" y="590"/>
                  </a:cubicBezTo>
                  <a:cubicBezTo>
                    <a:pt x="591" y="539"/>
                    <a:pt x="537" y="426"/>
                    <a:pt x="537" y="327"/>
                  </a:cubicBezTo>
                  <a:close/>
                  <a:moveTo>
                    <a:pt x="170" y="742"/>
                  </a:moveTo>
                  <a:cubicBezTo>
                    <a:pt x="252" y="683"/>
                    <a:pt x="393" y="617"/>
                    <a:pt x="594" y="632"/>
                  </a:cubicBezTo>
                  <a:cubicBezTo>
                    <a:pt x="544" y="708"/>
                    <a:pt x="456" y="777"/>
                    <a:pt x="351" y="821"/>
                  </a:cubicBezTo>
                  <a:cubicBezTo>
                    <a:pt x="246" y="865"/>
                    <a:pt x="139" y="879"/>
                    <a:pt x="46" y="862"/>
                  </a:cubicBezTo>
                  <a:cubicBezTo>
                    <a:pt x="64" y="837"/>
                    <a:pt x="105" y="788"/>
                    <a:pt x="170" y="742"/>
                  </a:cubicBezTo>
                  <a:close/>
                  <a:moveTo>
                    <a:pt x="826" y="638"/>
                  </a:moveTo>
                  <a:cubicBezTo>
                    <a:pt x="976" y="667"/>
                    <a:pt x="1096" y="742"/>
                    <a:pt x="1184" y="862"/>
                  </a:cubicBezTo>
                  <a:cubicBezTo>
                    <a:pt x="1136" y="870"/>
                    <a:pt x="1011" y="880"/>
                    <a:pt x="871" y="818"/>
                  </a:cubicBezTo>
                  <a:cubicBezTo>
                    <a:pt x="723" y="753"/>
                    <a:pt x="658" y="659"/>
                    <a:pt x="641" y="629"/>
                  </a:cubicBezTo>
                  <a:cubicBezTo>
                    <a:pt x="677" y="626"/>
                    <a:pt x="746" y="623"/>
                    <a:pt x="826" y="6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Content Placeholder 2"/>
          <p:cNvSpPr txBox="1">
            <a:spLocks/>
          </p:cNvSpPr>
          <p:nvPr/>
        </p:nvSpPr>
        <p:spPr>
          <a:xfrm>
            <a:off x="7977613" y="5724565"/>
            <a:ext cx="763162" cy="350865"/>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en-US" sz="1200" dirty="0">
                <a:sym typeface="Wingdings 3"/>
              </a:rPr>
              <a:t>Mayo Clinic</a:t>
            </a:r>
            <a:br>
              <a:rPr lang="en-US" altLang="en-US" sz="1200" dirty="0">
                <a:sym typeface="Wingdings 3"/>
              </a:rPr>
            </a:br>
            <a:r>
              <a:rPr lang="en-US" altLang="en-US" sz="1200" dirty="0">
                <a:sym typeface="Wingdings 3"/>
              </a:rPr>
              <a:t>logo – 1973</a:t>
            </a:r>
            <a:endParaRPr lang="en-US" sz="1200" dirty="0"/>
          </a:p>
        </p:txBody>
      </p:sp>
    </p:spTree>
    <p:extLst>
      <p:ext uri="{BB962C8B-B14F-4D97-AF65-F5344CB8AC3E}">
        <p14:creationId xmlns:p14="http://schemas.microsoft.com/office/powerpoint/2010/main" val="205397474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3" y="1187450"/>
            <a:ext cx="4170363" cy="818686"/>
          </a:xfrm>
        </p:spPr>
        <p:txBody>
          <a:bodyPr/>
          <a:lstStyle/>
          <a:p>
            <a:r>
              <a:rPr lang="en-US" dirty="0"/>
              <a:t>1966</a:t>
            </a:r>
          </a:p>
        </p:txBody>
      </p:sp>
      <p:sp>
        <p:nvSpPr>
          <p:cNvPr id="3" name="Content Placeholder 2"/>
          <p:cNvSpPr>
            <a:spLocks noGrp="1"/>
          </p:cNvSpPr>
          <p:nvPr>
            <p:ph idx="1"/>
          </p:nvPr>
        </p:nvSpPr>
        <p:spPr>
          <a:xfrm>
            <a:off x="404812" y="1862137"/>
            <a:ext cx="4170363" cy="584775"/>
          </a:xfrm>
        </p:spPr>
        <p:txBody>
          <a:bodyPr>
            <a:spAutoFit/>
          </a:bodyPr>
          <a:lstStyle/>
          <a:p>
            <a:r>
              <a:rPr lang="en-US" altLang="en-US" dirty="0"/>
              <a:t>The new Rochester Methodist Hospital building was dedicated.</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37218"/>
            <a:ext cx="7315200" cy="336042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6987" y="1246188"/>
            <a:ext cx="3023787" cy="2343435"/>
          </a:xfrm>
          <a:prstGeom prst="rect">
            <a:avLst/>
          </a:prstGeom>
          <a:ln w="1905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274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654176"/>
            <a:ext cx="9144000"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0782" y="685800"/>
            <a:ext cx="5093218" cy="5565775"/>
          </a:xfrm>
          <a:prstGeom prst="rect">
            <a:avLst/>
          </a:prstGeom>
        </p:spPr>
      </p:pic>
      <p:sp>
        <p:nvSpPr>
          <p:cNvPr id="5" name="Title 4"/>
          <p:cNvSpPr>
            <a:spLocks noGrp="1"/>
          </p:cNvSpPr>
          <p:nvPr>
            <p:ph type="title"/>
          </p:nvPr>
        </p:nvSpPr>
        <p:spPr>
          <a:xfrm>
            <a:off x="404814" y="1187450"/>
            <a:ext cx="3776661" cy="409343"/>
          </a:xfrm>
        </p:spPr>
        <p:txBody>
          <a:bodyPr/>
          <a:lstStyle/>
          <a:p>
            <a:pPr lvl="0"/>
            <a:r>
              <a:rPr lang="en-US" dirty="0"/>
              <a:t>1864</a:t>
            </a:r>
          </a:p>
        </p:txBody>
      </p:sp>
      <p:sp>
        <p:nvSpPr>
          <p:cNvPr id="3" name="Content Placeholder 2"/>
          <p:cNvSpPr>
            <a:spLocks noGrp="1"/>
          </p:cNvSpPr>
          <p:nvPr>
            <p:ph idx="1"/>
          </p:nvPr>
        </p:nvSpPr>
        <p:spPr>
          <a:xfrm>
            <a:off x="404813" y="1862137"/>
            <a:ext cx="3776662" cy="4389437"/>
          </a:xfrm>
        </p:spPr>
        <p:txBody>
          <a:bodyPr/>
          <a:lstStyle/>
          <a:p>
            <a:r>
              <a:rPr lang="en-US" dirty="0"/>
              <a:t>Dr. William Worrall Mayo came to Rochester to examine recruits</a:t>
            </a:r>
            <a:br>
              <a:rPr lang="en-US" dirty="0"/>
            </a:br>
            <a:r>
              <a:rPr lang="en-US" dirty="0"/>
              <a:t>for the Union Army. He moved his young family to Rochester in 1864.</a:t>
            </a:r>
          </a:p>
          <a:p>
            <a:r>
              <a:rPr lang="en-US" dirty="0"/>
              <a:t>As his medical practice grew Dr. Mayo</a:t>
            </a:r>
            <a:br>
              <a:rPr lang="en-US" dirty="0"/>
            </a:br>
            <a:r>
              <a:rPr lang="en-US" dirty="0"/>
              <a:t>and his wife, Louise, mortgaged their</a:t>
            </a:r>
            <a:br>
              <a:rPr lang="en-US" dirty="0"/>
            </a:br>
            <a:r>
              <a:rPr lang="en-US" dirty="0"/>
              <a:t>home to purchase a microscope</a:t>
            </a:r>
            <a:br>
              <a:rPr lang="en-US" dirty="0"/>
            </a:br>
            <a:r>
              <a:rPr lang="en-US" dirty="0"/>
              <a:t>so Dr. Mayo could</a:t>
            </a:r>
            <a:br>
              <a:rPr lang="en-US" dirty="0"/>
            </a:br>
            <a:r>
              <a:rPr lang="en-US" dirty="0"/>
              <a:t>provide optimal care </a:t>
            </a:r>
            <a:br>
              <a:rPr lang="en-US" dirty="0"/>
            </a:br>
            <a:r>
              <a:rPr lang="en-US" dirty="0"/>
              <a:t>to his patients.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794" y="4251017"/>
            <a:ext cx="1465983" cy="2202017"/>
          </a:xfrm>
          <a:prstGeom prst="rect">
            <a:avLst/>
          </a:prstGeom>
          <a:ln w="1270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3200" h="152400" prst="hardEdge"/>
            <a:extrusionClr>
              <a:srgbClr val="000000"/>
            </a:extrusionClr>
          </a:sp3d>
        </p:spPr>
      </p:pic>
    </p:spTree>
    <p:extLst>
      <p:ext uri="{BB962C8B-B14F-4D97-AF65-F5344CB8AC3E}">
        <p14:creationId xmlns:p14="http://schemas.microsoft.com/office/powerpoint/2010/main" val="102232549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8740775"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1969</a:t>
            </a:r>
          </a:p>
        </p:txBody>
      </p:sp>
      <p:sp>
        <p:nvSpPr>
          <p:cNvPr id="3" name="Content Placeholder 2"/>
          <p:cNvSpPr>
            <a:spLocks noGrp="1"/>
          </p:cNvSpPr>
          <p:nvPr>
            <p:ph idx="1"/>
          </p:nvPr>
        </p:nvSpPr>
        <p:spPr/>
        <p:txBody>
          <a:bodyPr/>
          <a:lstStyle/>
          <a:p>
            <a:r>
              <a:rPr lang="en-US" altLang="en-US" dirty="0"/>
              <a:t>Mayo Clinic surgeon Mark Coventry, M.D., implanted the first FDA-approved artificial hip joint.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3996"/>
            <a:ext cx="4291297" cy="6093642"/>
          </a:xfrm>
          <a:prstGeom prst="rect">
            <a:avLst/>
          </a:prstGeom>
        </p:spPr>
      </p:pic>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tretch>
            <a:fillRect/>
          </a:stretch>
        </p:blipFill>
        <p:spPr>
          <a:xfrm>
            <a:off x="4570412" y="3112398"/>
            <a:ext cx="3963765" cy="29232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3749920"/>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2353" y="1804773"/>
            <a:ext cx="3081602" cy="3865778"/>
          </a:xfrm>
          <a:prstGeom prst="rect">
            <a:avLst/>
          </a:prstGeom>
        </p:spPr>
      </p:pic>
      <p:sp>
        <p:nvSpPr>
          <p:cNvPr id="2" name="Title 1"/>
          <p:cNvSpPr>
            <a:spLocks noGrp="1"/>
          </p:cNvSpPr>
          <p:nvPr>
            <p:ph type="title"/>
          </p:nvPr>
        </p:nvSpPr>
        <p:spPr>
          <a:xfrm>
            <a:off x="3315693" y="1187450"/>
            <a:ext cx="3605820" cy="409343"/>
          </a:xfrm>
        </p:spPr>
        <p:txBody>
          <a:bodyPr/>
          <a:lstStyle/>
          <a:p>
            <a:pPr algn="r"/>
            <a:r>
              <a:rPr lang="en-US" dirty="0"/>
              <a:t>1972</a:t>
            </a:r>
          </a:p>
        </p:txBody>
      </p:sp>
      <p:sp>
        <p:nvSpPr>
          <p:cNvPr id="3" name="Content Placeholder 2"/>
          <p:cNvSpPr>
            <a:spLocks noGrp="1"/>
          </p:cNvSpPr>
          <p:nvPr>
            <p:ph idx="1"/>
          </p:nvPr>
        </p:nvSpPr>
        <p:spPr>
          <a:xfrm>
            <a:off x="2902225" y="1804772"/>
            <a:ext cx="6241774" cy="1631216"/>
          </a:xfrm>
        </p:spPr>
        <p:txBody>
          <a:bodyPr wrap="square">
            <a:spAutoFit/>
          </a:bodyPr>
          <a:lstStyle/>
          <a:p>
            <a:pPr>
              <a:tabLst>
                <a:tab pos="341313" algn="l"/>
              </a:tabLst>
            </a:pPr>
            <a:r>
              <a:rPr lang="en-US" altLang="en-US" b="1" dirty="0"/>
              <a:t>Mayo Medical School </a:t>
            </a:r>
            <a:r>
              <a:rPr lang="en-US" altLang="en-US" dirty="0"/>
              <a:t>opened.</a:t>
            </a:r>
          </a:p>
          <a:p>
            <a:pPr>
              <a:tabLst>
                <a:tab pos="461963" algn="l"/>
              </a:tabLst>
            </a:pPr>
            <a:r>
              <a:rPr lang="en-US" altLang="en-US" dirty="0"/>
              <a:t>   Raymond D. Pruitt, MD, was the school’s founding dean.</a:t>
            </a:r>
          </a:p>
          <a:p>
            <a:pPr lvl="1">
              <a:tabLst>
                <a:tab pos="461963" algn="l"/>
              </a:tabLst>
            </a:pPr>
            <a:r>
              <a:rPr lang="en-US" dirty="0"/>
              <a:t>  The school across all campuses is known as  </a:t>
            </a:r>
            <a:br>
              <a:rPr lang="en-US" dirty="0"/>
            </a:br>
            <a:r>
              <a:rPr lang="en-US" dirty="0"/>
              <a:t>  </a:t>
            </a:r>
            <a:r>
              <a:rPr lang="en-US" b="1" dirty="0"/>
              <a:t>Mayo Clinic Alix School of School of Medicine.</a:t>
            </a:r>
            <a:r>
              <a:rPr lang="en-US" dirty="0"/>
              <a:t>   </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280" y="3679931"/>
            <a:ext cx="4227498" cy="21813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4413" y="415925"/>
            <a:ext cx="1516322" cy="1918239"/>
          </a:xfrm>
          <a:prstGeom prst="rect">
            <a:avLst/>
          </a:prstGeom>
          <a:effectLst>
            <a:outerShdw blurRad="63500" sx="102000" sy="102000" algn="ctr" rotWithShape="0">
              <a:prstClr val="black">
                <a:alpha val="40000"/>
              </a:prstClr>
            </a:outerShdw>
          </a:effectLst>
        </p:spPr>
      </p:pic>
      <p:sp>
        <p:nvSpPr>
          <p:cNvPr id="8" name="Content Placeholder 2"/>
          <p:cNvSpPr txBox="1">
            <a:spLocks/>
          </p:cNvSpPr>
          <p:nvPr/>
        </p:nvSpPr>
        <p:spPr>
          <a:xfrm>
            <a:off x="4675280" y="5900712"/>
            <a:ext cx="1375315" cy="233910"/>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ym typeface="Wingdings 3"/>
              </a:rPr>
              <a:t></a:t>
            </a:r>
            <a:r>
              <a:rPr lang="en-US" altLang="en-US" sz="1600" dirty="0"/>
              <a:t>First Class</a:t>
            </a:r>
            <a:endParaRPr lang="en-US" sz="1600" dirty="0"/>
          </a:p>
        </p:txBody>
      </p:sp>
    </p:spTree>
    <p:extLst>
      <p:ext uri="{BB962C8B-B14F-4D97-AF65-F5344CB8AC3E}">
        <p14:creationId xmlns:p14="http://schemas.microsoft.com/office/powerpoint/2010/main" val="1058646771"/>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1412" y="1862139"/>
            <a:ext cx="4802587" cy="3697992"/>
          </a:xfrm>
          <a:prstGeom prst="rect">
            <a:avLst/>
          </a:prstGeom>
        </p:spPr>
      </p:pic>
      <p:sp>
        <p:nvSpPr>
          <p:cNvPr id="2" name="Title 1"/>
          <p:cNvSpPr>
            <a:spLocks noGrp="1"/>
          </p:cNvSpPr>
          <p:nvPr>
            <p:ph type="title"/>
          </p:nvPr>
        </p:nvSpPr>
        <p:spPr>
          <a:xfrm>
            <a:off x="400051" y="1187450"/>
            <a:ext cx="4170363" cy="409343"/>
          </a:xfrm>
        </p:spPr>
        <p:txBody>
          <a:bodyPr/>
          <a:lstStyle/>
          <a:p>
            <a:r>
              <a:rPr lang="en-US" dirty="0"/>
              <a:t>1973</a:t>
            </a:r>
          </a:p>
        </p:txBody>
      </p:sp>
      <p:sp>
        <p:nvSpPr>
          <p:cNvPr id="3" name="Content Placeholder 2"/>
          <p:cNvSpPr>
            <a:spLocks noGrp="1"/>
          </p:cNvSpPr>
          <p:nvPr>
            <p:ph idx="1"/>
          </p:nvPr>
        </p:nvSpPr>
        <p:spPr>
          <a:xfrm>
            <a:off x="400050" y="1862137"/>
            <a:ext cx="4170363" cy="4389437"/>
          </a:xfrm>
        </p:spPr>
        <p:txBody>
          <a:bodyPr/>
          <a:lstStyle/>
          <a:p>
            <a:r>
              <a:rPr lang="en-US" altLang="en-US" dirty="0"/>
              <a:t>Mayo Clinic introduced the CT scanner</a:t>
            </a:r>
            <a:br>
              <a:rPr lang="en-US" altLang="en-US" dirty="0"/>
            </a:br>
            <a:r>
              <a:rPr lang="en-US" altLang="en-US" dirty="0"/>
              <a:t>to North America, transforming the field</a:t>
            </a:r>
            <a:br>
              <a:rPr lang="en-US" altLang="en-US" dirty="0"/>
            </a:br>
            <a:r>
              <a:rPr lang="en-US" altLang="en-US" dirty="0"/>
              <a:t>of medical imaging.</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211" y="3376660"/>
            <a:ext cx="3267607" cy="2659015"/>
          </a:xfrm>
          <a:prstGeom prst="rect">
            <a:avLst/>
          </a:prstGeom>
          <a:ln>
            <a:solidFill>
              <a:schemeClr val="tx1"/>
            </a:solidFill>
          </a:ln>
        </p:spPr>
      </p:pic>
    </p:spTree>
    <p:extLst>
      <p:ext uri="{BB962C8B-B14F-4D97-AF65-F5344CB8AC3E}">
        <p14:creationId xmlns:p14="http://schemas.microsoft.com/office/powerpoint/2010/main" val="3219919453"/>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5"/>
            <a:ext cx="8740775"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85145" y="1187450"/>
            <a:ext cx="1875764" cy="409343"/>
          </a:xfrm>
        </p:spPr>
        <p:txBody>
          <a:bodyPr/>
          <a:lstStyle/>
          <a:p>
            <a:r>
              <a:rPr lang="en-US" dirty="0"/>
              <a:t>1973</a:t>
            </a:r>
          </a:p>
        </p:txBody>
      </p:sp>
      <p:sp>
        <p:nvSpPr>
          <p:cNvPr id="3" name="Content Placeholder 2"/>
          <p:cNvSpPr>
            <a:spLocks noGrp="1"/>
          </p:cNvSpPr>
          <p:nvPr>
            <p:ph idx="1"/>
          </p:nvPr>
        </p:nvSpPr>
        <p:spPr>
          <a:xfrm>
            <a:off x="5985145" y="1862137"/>
            <a:ext cx="2755630" cy="1754326"/>
          </a:xfrm>
        </p:spPr>
        <p:txBody>
          <a:bodyPr wrap="square">
            <a:spAutoFit/>
          </a:bodyPr>
          <a:lstStyle/>
          <a:p>
            <a:r>
              <a:rPr lang="en-US" altLang="en-US" dirty="0"/>
              <a:t>Training programs for allied</a:t>
            </a:r>
            <a:br>
              <a:rPr lang="en-US" altLang="en-US" dirty="0"/>
            </a:br>
            <a:r>
              <a:rPr lang="en-US" altLang="en-US" dirty="0"/>
              <a:t>health professionals were</a:t>
            </a:r>
            <a:br>
              <a:rPr lang="en-US" altLang="en-US" dirty="0"/>
            </a:br>
            <a:r>
              <a:rPr lang="en-US" altLang="en-US" dirty="0"/>
              <a:t>aligned in what today is known as </a:t>
            </a:r>
            <a:r>
              <a:rPr lang="en-US" altLang="en-US" b="1" dirty="0"/>
              <a:t>Mayo Clinic School of Health Sciences</a:t>
            </a:r>
            <a:r>
              <a:rPr lang="en-US" altLang="en-US" dirty="0"/>
              <a:t>.</a:t>
            </a:r>
            <a:endParaRPr lang="en-US" dirty="0"/>
          </a:p>
        </p:txBody>
      </p:sp>
      <p:sp>
        <p:nvSpPr>
          <p:cNvPr id="10" name="Content Placeholder 2"/>
          <p:cNvSpPr txBox="1">
            <a:spLocks/>
          </p:cNvSpPr>
          <p:nvPr/>
        </p:nvSpPr>
        <p:spPr>
          <a:xfrm>
            <a:off x="7554234" y="5684810"/>
            <a:ext cx="959292" cy="350865"/>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en-US" sz="1200" dirty="0">
                <a:sym typeface="Wingdings 3"/>
              </a:rPr>
              <a:t>Mayo Clinic</a:t>
            </a:r>
            <a:br>
              <a:rPr lang="en-US" altLang="en-US" sz="1200" dirty="0">
                <a:sym typeface="Wingdings 3"/>
              </a:rPr>
            </a:br>
            <a:r>
              <a:rPr lang="en-US" altLang="en-US" sz="1200" dirty="0">
                <a:sym typeface="Wingdings 3"/>
              </a:rPr>
              <a:t>logo – 1976</a:t>
            </a:r>
            <a:endParaRPr lang="en-US" sz="12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08360" y="4833353"/>
            <a:ext cx="851040" cy="78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0179" y="1254280"/>
            <a:ext cx="3094415" cy="2286000"/>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885" y="415925"/>
            <a:ext cx="2076367" cy="237744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5566979" y="3749675"/>
            <a:ext cx="1726912" cy="2286000"/>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cstate="screen">
            <a:extLst>
              <a:ext uri="{BEBA8EAE-BF5A-486C-A8C5-ECC9F3942E4B}">
                <a14:imgProps xmlns:a14="http://schemas.microsoft.com/office/drawing/2010/main">
                  <a14:imgLayer r:embed="rId8">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960688"/>
            <a:ext cx="2506252" cy="3536949"/>
          </a:xfrm>
          <a:prstGeom prst="rect">
            <a:avLst/>
          </a:prstGeom>
        </p:spPr>
      </p:pic>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r="5843"/>
          <a:stretch/>
        </p:blipFill>
        <p:spPr>
          <a:xfrm>
            <a:off x="2710179" y="3749675"/>
            <a:ext cx="2629813" cy="2286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96438153"/>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1178" y="1187450"/>
            <a:ext cx="3071493" cy="818686"/>
          </a:xfrm>
        </p:spPr>
        <p:txBody>
          <a:bodyPr/>
          <a:lstStyle/>
          <a:p>
            <a:r>
              <a:rPr lang="en-US" dirty="0"/>
              <a:t>1984</a:t>
            </a:r>
          </a:p>
        </p:txBody>
      </p:sp>
      <p:sp>
        <p:nvSpPr>
          <p:cNvPr id="3" name="Content Placeholder 2"/>
          <p:cNvSpPr>
            <a:spLocks noGrp="1"/>
          </p:cNvSpPr>
          <p:nvPr>
            <p:ph idx="1"/>
          </p:nvPr>
        </p:nvSpPr>
        <p:spPr>
          <a:xfrm>
            <a:off x="411177" y="1862137"/>
            <a:ext cx="3182813" cy="584775"/>
          </a:xfrm>
        </p:spPr>
        <p:txBody>
          <a:bodyPr wrap="square">
            <a:spAutoFit/>
          </a:bodyPr>
          <a:lstStyle/>
          <a:p>
            <a:r>
              <a:rPr lang="en-US" altLang="en-US" dirty="0"/>
              <a:t>The Mayo One Air Ambulance</a:t>
            </a:r>
            <a:br>
              <a:rPr lang="en-US" altLang="en-US" dirty="0"/>
            </a:br>
            <a:r>
              <a:rPr lang="en-US" altLang="en-US" dirty="0"/>
              <a:t>began service.</a:t>
            </a:r>
            <a:endParaRPr lang="en-US" dirty="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82509"/>
            <a:ext cx="6694999" cy="2853166"/>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3958" y="415925"/>
            <a:ext cx="4716817" cy="2971331"/>
          </a:xfrm>
          <a:prstGeom prst="rect">
            <a:avLst/>
          </a:prstGeom>
          <a:ln w="1905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4746332"/>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l="3449" r="2180"/>
          <a:stretch/>
        </p:blipFill>
        <p:spPr>
          <a:xfrm>
            <a:off x="1474966" y="3478752"/>
            <a:ext cx="6194066" cy="2618146"/>
          </a:xfrm>
          <a:prstGeom prst="rect">
            <a:avLst/>
          </a:prstGeom>
        </p:spPr>
      </p:pic>
      <p:sp>
        <p:nvSpPr>
          <p:cNvPr id="2" name="Title 1"/>
          <p:cNvSpPr>
            <a:spLocks noGrp="1"/>
          </p:cNvSpPr>
          <p:nvPr>
            <p:ph type="title"/>
          </p:nvPr>
        </p:nvSpPr>
        <p:spPr>
          <a:xfrm>
            <a:off x="404814" y="1187450"/>
            <a:ext cx="4170363" cy="409343"/>
          </a:xfrm>
        </p:spPr>
        <p:txBody>
          <a:bodyPr/>
          <a:lstStyle/>
          <a:p>
            <a:r>
              <a:rPr lang="en-US" dirty="0"/>
              <a:t>1986</a:t>
            </a:r>
          </a:p>
        </p:txBody>
      </p:sp>
      <p:sp>
        <p:nvSpPr>
          <p:cNvPr id="3" name="Content Placeholder 2"/>
          <p:cNvSpPr>
            <a:spLocks noGrp="1"/>
          </p:cNvSpPr>
          <p:nvPr>
            <p:ph idx="1"/>
          </p:nvPr>
        </p:nvSpPr>
        <p:spPr>
          <a:xfrm>
            <a:off x="330201" y="1862137"/>
            <a:ext cx="3987800" cy="1169551"/>
          </a:xfrm>
        </p:spPr>
        <p:txBody>
          <a:bodyPr wrap="square">
            <a:spAutoFit/>
          </a:bodyPr>
          <a:lstStyle/>
          <a:p>
            <a:r>
              <a:rPr lang="en-US" altLang="en-US" dirty="0"/>
              <a:t>Mayo Clinic, Saint Marys Hospital and Rochester Methodist Hospital</a:t>
            </a:r>
            <a:br>
              <a:rPr lang="en-US" altLang="en-US" dirty="0"/>
            </a:br>
            <a:r>
              <a:rPr lang="en-US" altLang="en-US" dirty="0"/>
              <a:t>integrated to form a single organization,</a:t>
            </a:r>
            <a:br>
              <a:rPr lang="en-US" altLang="en-US" dirty="0"/>
            </a:br>
            <a:r>
              <a:rPr lang="en-US" altLang="en-US" dirty="0"/>
              <a:t>a “trusteeship for health.”</a:t>
            </a:r>
            <a:endParaRPr lang="en-US" dirty="0"/>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3432" y="1763848"/>
            <a:ext cx="4039966" cy="15602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7842326"/>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8725" y="1187450"/>
            <a:ext cx="2432051" cy="409343"/>
          </a:xfrm>
        </p:spPr>
        <p:txBody>
          <a:bodyPr/>
          <a:lstStyle/>
          <a:p>
            <a:pPr algn="r"/>
            <a:r>
              <a:rPr lang="en-US" dirty="0"/>
              <a:t>1986</a:t>
            </a:r>
          </a:p>
        </p:txBody>
      </p:sp>
      <p:sp>
        <p:nvSpPr>
          <p:cNvPr id="3" name="Content Placeholder 2"/>
          <p:cNvSpPr>
            <a:spLocks noGrp="1"/>
          </p:cNvSpPr>
          <p:nvPr>
            <p:ph idx="1"/>
          </p:nvPr>
        </p:nvSpPr>
        <p:spPr>
          <a:xfrm>
            <a:off x="4071068" y="1862137"/>
            <a:ext cx="4669707" cy="584775"/>
          </a:xfrm>
        </p:spPr>
        <p:txBody>
          <a:bodyPr wrap="square">
            <a:spAutoFit/>
          </a:bodyPr>
          <a:lstStyle/>
          <a:p>
            <a:pPr algn="r"/>
            <a:r>
              <a:rPr lang="en-US" altLang="en-US" dirty="0"/>
              <a:t>Mayo Clinic expanded</a:t>
            </a:r>
            <a:br>
              <a:rPr lang="en-US" altLang="en-US" dirty="0"/>
            </a:br>
            <a:r>
              <a:rPr lang="en-US" altLang="en-US" dirty="0"/>
              <a:t>to </a:t>
            </a:r>
            <a:r>
              <a:rPr lang="en-US" altLang="en-US" b="1" dirty="0"/>
              <a:t>Jacksonville, Florida</a:t>
            </a:r>
            <a:r>
              <a:rPr lang="en-US" altLang="en-US" dirty="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6368" y="4945379"/>
            <a:ext cx="1294407" cy="912557"/>
          </a:xfrm>
          <a:prstGeom prst="rect">
            <a:avLst/>
          </a:prstGeom>
        </p:spPr>
      </p:pic>
      <p:sp>
        <p:nvSpPr>
          <p:cNvPr id="6" name="TextBox 5"/>
          <p:cNvSpPr txBox="1"/>
          <p:nvPr/>
        </p:nvSpPr>
        <p:spPr>
          <a:xfrm>
            <a:off x="7196521" y="5860242"/>
            <a:ext cx="1671472" cy="175433"/>
          </a:xfrm>
          <a:prstGeom prst="rect">
            <a:avLst/>
          </a:prstGeom>
        </p:spPr>
        <p:txBody>
          <a:bodyPr wrap="square" lIns="0" tIns="0" rIns="0" bIns="0" anchor="ctr" anchorCtr="0">
            <a:spAutoFit/>
          </a:bodyPr>
          <a:lstStyle>
            <a:defPPr>
              <a:defRPr lang="en-US"/>
            </a:defPPr>
            <a:lvl1pPr indent="0" algn="ctr">
              <a:lnSpc>
                <a:spcPct val="95000"/>
              </a:lnSpc>
              <a:spcBef>
                <a:spcPts val="1800"/>
              </a:spcBef>
              <a:buClr>
                <a:schemeClr val="tx2"/>
              </a:buClr>
              <a:buFont typeface="Arial" pitchFamily="34" charset="0"/>
              <a:buNone/>
              <a:defRPr sz="1200" spc="30" baseline="0"/>
            </a:lvl1pPr>
            <a:lvl2pPr marL="346075" indent="0">
              <a:lnSpc>
                <a:spcPct val="95000"/>
              </a:lnSpc>
              <a:spcBef>
                <a:spcPts val="1800"/>
              </a:spcBef>
              <a:buClr>
                <a:schemeClr val="tx2">
                  <a:lumMod val="40000"/>
                  <a:lumOff val="60000"/>
                </a:schemeClr>
              </a:buClr>
              <a:buFont typeface="Arial" pitchFamily="34" charset="0"/>
              <a:buNone/>
              <a:defRPr sz="2000" spc="30" baseline="0"/>
            </a:lvl2pPr>
            <a:lvl3pPr marL="685800" indent="0">
              <a:lnSpc>
                <a:spcPct val="95000"/>
              </a:lnSpc>
              <a:spcBef>
                <a:spcPts val="1800"/>
              </a:spcBef>
              <a:buClr>
                <a:schemeClr val="tx2">
                  <a:lumMod val="40000"/>
                  <a:lumOff val="60000"/>
                </a:schemeClr>
              </a:buClr>
              <a:buFont typeface="Arial" pitchFamily="34" charset="0"/>
              <a:buNone/>
              <a:defRPr sz="2000" spc="30" baseline="0"/>
            </a:lvl3pPr>
            <a:lvl4pPr marL="1031875" indent="0">
              <a:lnSpc>
                <a:spcPct val="95000"/>
              </a:lnSpc>
              <a:spcBef>
                <a:spcPts val="1800"/>
              </a:spcBef>
              <a:buClr>
                <a:schemeClr val="tx2">
                  <a:lumMod val="40000"/>
                  <a:lumOff val="60000"/>
                </a:schemeClr>
              </a:buClr>
              <a:buFont typeface="Arial" pitchFamily="34" charset="0"/>
              <a:buNone/>
              <a:defRPr sz="2000" spc="30" baseline="0"/>
            </a:lvl4pPr>
            <a:lvl5pPr marL="1371600" indent="0">
              <a:lnSpc>
                <a:spcPct val="95000"/>
              </a:lnSpc>
              <a:spcBef>
                <a:spcPts val="1800"/>
              </a:spcBef>
              <a:buClr>
                <a:schemeClr val="tx2">
                  <a:lumMod val="40000"/>
                  <a:lumOff val="60000"/>
                </a:schemeClr>
              </a:buClr>
              <a:buFont typeface="Arial" pitchFamily="34" charset="0"/>
              <a:buNone/>
              <a:defRPr sz="2000" spc="3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Mayo Clinic logo – 1986</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478" y="415925"/>
            <a:ext cx="3353997" cy="254476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13" y="3138311"/>
            <a:ext cx="6481017" cy="3359328"/>
          </a:xfrm>
          <a:prstGeom prst="rect">
            <a:avLst/>
          </a:prstGeom>
          <a:effec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5912" y="2653568"/>
            <a:ext cx="3124863" cy="1640553"/>
          </a:xfrm>
          <a:prstGeom prst="rect">
            <a:avLst/>
          </a:prstGeom>
          <a:ln w="1905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13686473"/>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8725" y="1187450"/>
            <a:ext cx="2432050" cy="409343"/>
          </a:xfrm>
        </p:spPr>
        <p:txBody>
          <a:bodyPr>
            <a:spAutoFit/>
          </a:bodyPr>
          <a:lstStyle/>
          <a:p>
            <a:r>
              <a:rPr lang="en-US" dirty="0"/>
              <a:t>1987</a:t>
            </a:r>
          </a:p>
        </p:txBody>
      </p:sp>
      <p:sp>
        <p:nvSpPr>
          <p:cNvPr id="3" name="Content Placeholder 2"/>
          <p:cNvSpPr>
            <a:spLocks noGrp="1"/>
          </p:cNvSpPr>
          <p:nvPr>
            <p:ph idx="1"/>
          </p:nvPr>
        </p:nvSpPr>
        <p:spPr>
          <a:xfrm>
            <a:off x="6308724" y="1862137"/>
            <a:ext cx="2432050" cy="584775"/>
          </a:xfrm>
        </p:spPr>
        <p:txBody>
          <a:bodyPr>
            <a:spAutoFit/>
          </a:bodyPr>
          <a:lstStyle/>
          <a:p>
            <a:r>
              <a:rPr lang="en-US" altLang="en-US" dirty="0"/>
              <a:t>Mayo Clinic expanded</a:t>
            </a:r>
            <a:br>
              <a:rPr lang="en-US" altLang="en-US" dirty="0"/>
            </a:br>
            <a:r>
              <a:rPr lang="en-US" altLang="en-US" dirty="0"/>
              <a:t>to </a:t>
            </a:r>
            <a:r>
              <a:rPr lang="en-US" altLang="en-US" b="1" dirty="0"/>
              <a:t>Scottsdale, Arizona</a:t>
            </a:r>
            <a:r>
              <a:rPr lang="en-US" altLang="en-US" dirty="0"/>
              <a:t>.</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813" y="840604"/>
            <a:ext cx="5351931" cy="1690318"/>
          </a:xfrm>
          <a:prstGeom prst="rect">
            <a:avLst/>
          </a:prstGeom>
          <a:effec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07145"/>
            <a:ext cx="6308726" cy="379049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0203" y="2960688"/>
            <a:ext cx="2680572" cy="2396878"/>
          </a:xfrm>
          <a:prstGeom prst="rect">
            <a:avLst/>
          </a:prstGeom>
          <a:ln w="1905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012653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8740775"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97694" y="1187450"/>
            <a:ext cx="2432050" cy="818686"/>
          </a:xfrm>
        </p:spPr>
        <p:txBody>
          <a:bodyPr/>
          <a:lstStyle/>
          <a:p>
            <a:r>
              <a:rPr lang="en-US" dirty="0"/>
              <a:t>1989</a:t>
            </a:r>
          </a:p>
        </p:txBody>
      </p:sp>
      <p:sp>
        <p:nvSpPr>
          <p:cNvPr id="3" name="Content Placeholder 2"/>
          <p:cNvSpPr>
            <a:spLocks noGrp="1"/>
          </p:cNvSpPr>
          <p:nvPr>
            <p:ph idx="1"/>
          </p:nvPr>
        </p:nvSpPr>
        <p:spPr>
          <a:xfrm>
            <a:off x="5313127" y="2006136"/>
            <a:ext cx="3427648" cy="1169551"/>
          </a:xfrm>
        </p:spPr>
        <p:txBody>
          <a:bodyPr wrap="square">
            <a:spAutoFit/>
          </a:bodyPr>
          <a:lstStyle/>
          <a:p>
            <a:r>
              <a:rPr lang="en-US" altLang="en-US" b="1" dirty="0"/>
              <a:t>Mayo Graduate School </a:t>
            </a:r>
            <a:r>
              <a:rPr lang="en-US" altLang="en-US" dirty="0"/>
              <a:t>was established. It is now known as </a:t>
            </a:r>
            <a:r>
              <a:rPr lang="en-US" altLang="en-US" b="1" dirty="0"/>
              <a:t>Mayo Clinic Graduate School of Biomedical Sciences.</a:t>
            </a:r>
            <a:endParaRPr lang="en-US" b="1"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888" y="3780198"/>
            <a:ext cx="2324092" cy="232409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2370" y="1246188"/>
            <a:ext cx="2324092" cy="232409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0427" y="3780198"/>
            <a:ext cx="2324092" cy="232409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4966" y="3780198"/>
            <a:ext cx="2322576" cy="232257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832" y="1259288"/>
            <a:ext cx="2324092" cy="2324092"/>
          </a:xfrm>
          <a:prstGeom prst="rect">
            <a:avLst/>
          </a:prstGeom>
        </p:spPr>
      </p:pic>
      <p:sp>
        <p:nvSpPr>
          <p:cNvPr id="13" name="Content Placeholder 2"/>
          <p:cNvSpPr txBox="1">
            <a:spLocks/>
          </p:cNvSpPr>
          <p:nvPr/>
        </p:nvSpPr>
        <p:spPr>
          <a:xfrm>
            <a:off x="7986331" y="5696390"/>
            <a:ext cx="627740" cy="438582"/>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000" dirty="0"/>
              <a:t>Photos from 1989 MGS brochure.</a:t>
            </a:r>
            <a:endParaRPr lang="en-US" sz="1000" dirty="0"/>
          </a:p>
        </p:txBody>
      </p:sp>
    </p:spTree>
    <p:extLst>
      <p:ext uri="{BB962C8B-B14F-4D97-AF65-F5344CB8AC3E}">
        <p14:creationId xmlns:p14="http://schemas.microsoft.com/office/powerpoint/2010/main" val="2420578653"/>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369489" y="1773141"/>
            <a:ext cx="906448" cy="4333461"/>
          </a:xfrm>
          <a:prstGeom prst="rect">
            <a:avLst/>
          </a:prstGeom>
          <a:gradFill flip="none" rotWithShape="1">
            <a:gsLst>
              <a:gs pos="10800">
                <a:schemeClr val="bg1">
                  <a:lumMod val="85000"/>
                </a:schemeClr>
              </a:gs>
              <a:gs pos="0">
                <a:schemeClr val="bg1">
                  <a:lumMod val="85000"/>
                </a:schemeClr>
              </a:gs>
              <a:gs pos="100000">
                <a:schemeClr val="bg1">
                  <a:lumMod val="8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0050" y="1187450"/>
            <a:ext cx="4170363" cy="818686"/>
          </a:xfrm>
        </p:spPr>
        <p:txBody>
          <a:bodyPr/>
          <a:lstStyle/>
          <a:p>
            <a:r>
              <a:rPr lang="en-US" dirty="0"/>
              <a:t>1992</a:t>
            </a:r>
          </a:p>
        </p:txBody>
      </p:sp>
      <p:sp>
        <p:nvSpPr>
          <p:cNvPr id="3" name="Content Placeholder 2"/>
          <p:cNvSpPr>
            <a:spLocks noGrp="1"/>
          </p:cNvSpPr>
          <p:nvPr>
            <p:ph idx="1"/>
          </p:nvPr>
        </p:nvSpPr>
        <p:spPr>
          <a:xfrm>
            <a:off x="136062" y="1873109"/>
            <a:ext cx="2852034" cy="1754326"/>
          </a:xfrm>
        </p:spPr>
        <p:txBody>
          <a:bodyPr>
            <a:spAutoFit/>
          </a:bodyPr>
          <a:lstStyle/>
          <a:p>
            <a:r>
              <a:rPr lang="en-US" altLang="en-US" b="1" dirty="0"/>
              <a:t>Mayo Clinic Health System</a:t>
            </a:r>
            <a:br>
              <a:rPr lang="en-US" altLang="en-US" b="1" dirty="0"/>
            </a:br>
            <a:r>
              <a:rPr lang="en-US" altLang="en-US" dirty="0"/>
              <a:t>was established,</a:t>
            </a:r>
            <a:br>
              <a:rPr lang="en-US" altLang="en-US" dirty="0"/>
            </a:br>
            <a:r>
              <a:rPr lang="en-US" altLang="en-US" dirty="0"/>
              <a:t>providing high-quality</a:t>
            </a:r>
            <a:br>
              <a:rPr lang="en-US" altLang="en-US" dirty="0"/>
            </a:br>
            <a:r>
              <a:rPr lang="en-US" altLang="en-US" dirty="0"/>
              <a:t>care in local communities</a:t>
            </a:r>
            <a:br>
              <a:rPr lang="en-US" altLang="en-US" dirty="0"/>
            </a:br>
            <a:r>
              <a:rPr lang="en-US" altLang="en-US" dirty="0"/>
              <a:t>with access to Mayo Clinic</a:t>
            </a:r>
            <a:br>
              <a:rPr lang="en-US" altLang="en-US" dirty="0"/>
            </a:br>
            <a:r>
              <a:rPr lang="en-US" altLang="en-US" dirty="0"/>
              <a:t>for specialty care.</a:t>
            </a:r>
            <a:endParaRPr lang="en-US" dirty="0"/>
          </a:p>
        </p:txBody>
      </p:sp>
      <p:sp>
        <p:nvSpPr>
          <p:cNvPr id="5" name="Snip Single Corner Rectangle 4"/>
          <p:cNvSpPr/>
          <p:nvPr/>
        </p:nvSpPr>
        <p:spPr>
          <a:xfrm>
            <a:off x="404813" y="3943848"/>
            <a:ext cx="2314533" cy="2553790"/>
          </a:xfrm>
          <a:prstGeom prst="snip1Rect">
            <a:avLst>
              <a:gd name="adj" fmla="val 26219"/>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535219" y="4048747"/>
            <a:ext cx="2192077" cy="207287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1800" b="1" dirty="0"/>
              <a:t>2022 Statistics</a:t>
            </a:r>
          </a:p>
          <a:p>
            <a:pPr marL="111125" indent="-111125">
              <a:spcBef>
                <a:spcPts val="600"/>
              </a:spcBef>
              <a:buClr>
                <a:schemeClr val="tx1"/>
              </a:buClr>
              <a:buFont typeface="Arial" panose="020B0604020202020204" pitchFamily="34" charset="0"/>
              <a:buChar char="•"/>
            </a:pPr>
            <a:r>
              <a:rPr lang="en-US" sz="1800" dirty="0"/>
              <a:t>Serves communities in</a:t>
            </a:r>
            <a:br>
              <a:rPr lang="en-US" sz="1800" dirty="0"/>
            </a:br>
            <a:r>
              <a:rPr lang="en-US" sz="1800" dirty="0"/>
              <a:t>Minnesota, Wisconsin and Iowa</a:t>
            </a:r>
          </a:p>
          <a:p>
            <a:pPr marL="111125" indent="-111125">
              <a:spcBef>
                <a:spcPts val="600"/>
              </a:spcBef>
              <a:buClr>
                <a:schemeClr val="tx1"/>
              </a:buClr>
              <a:buFont typeface="Arial" panose="020B0604020202020204" pitchFamily="34" charset="0"/>
              <a:buChar char="•"/>
            </a:pPr>
            <a:r>
              <a:rPr lang="en-US" sz="1800" dirty="0"/>
              <a:t>&gt;1,100 physicians</a:t>
            </a:r>
          </a:p>
          <a:p>
            <a:pPr marL="111125" indent="-111125">
              <a:spcBef>
                <a:spcPts val="600"/>
              </a:spcBef>
              <a:buClr>
                <a:schemeClr val="tx1"/>
              </a:buClr>
              <a:buFont typeface="Arial" panose="020B0604020202020204" pitchFamily="34" charset="0"/>
              <a:buChar char="•"/>
            </a:pPr>
            <a:r>
              <a:rPr lang="en-US" sz="1800" dirty="0"/>
              <a:t>&gt;14,000 allied health staff</a:t>
            </a:r>
          </a:p>
        </p:txBody>
      </p:sp>
      <p:pic>
        <p:nvPicPr>
          <p:cNvPr id="9" name="Picture 8">
            <a:extLst>
              <a:ext uri="{FF2B5EF4-FFF2-40B4-BE49-F238E27FC236}">
                <a16:creationId xmlns:a16="http://schemas.microsoft.com/office/drawing/2014/main" id="{17AD6F14-8F84-5B8B-D95E-CAD02BEEB9CD}"/>
              </a:ext>
            </a:extLst>
          </p:cNvPr>
          <p:cNvPicPr>
            <a:picLocks noChangeAspect="1"/>
          </p:cNvPicPr>
          <p:nvPr/>
        </p:nvPicPr>
        <p:blipFill>
          <a:blip r:embed="rId2"/>
          <a:stretch>
            <a:fillRect/>
          </a:stretch>
        </p:blipFill>
        <p:spPr>
          <a:xfrm>
            <a:off x="3116687" y="1654176"/>
            <a:ext cx="5932805" cy="4333461"/>
          </a:xfrm>
          <a:prstGeom prst="rect">
            <a:avLst/>
          </a:prstGeom>
        </p:spPr>
      </p:pic>
      <p:sp>
        <p:nvSpPr>
          <p:cNvPr id="10" name="Content Placeholder 2">
            <a:extLst>
              <a:ext uri="{FF2B5EF4-FFF2-40B4-BE49-F238E27FC236}">
                <a16:creationId xmlns:a16="http://schemas.microsoft.com/office/drawing/2014/main" id="{AA30E5E8-0A95-B5B0-B8E6-EFFA05F4B4EA}"/>
              </a:ext>
            </a:extLst>
          </p:cNvPr>
          <p:cNvSpPr txBox="1">
            <a:spLocks/>
          </p:cNvSpPr>
          <p:nvPr/>
        </p:nvSpPr>
        <p:spPr>
          <a:xfrm>
            <a:off x="5868065" y="5987637"/>
            <a:ext cx="3181427" cy="26393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1800" b="1" dirty="0"/>
              <a:t>Mayo Clinic Health System 2023 </a:t>
            </a:r>
          </a:p>
        </p:txBody>
      </p:sp>
    </p:spTree>
    <p:extLst>
      <p:ext uri="{BB962C8B-B14F-4D97-AF65-F5344CB8AC3E}">
        <p14:creationId xmlns:p14="http://schemas.microsoft.com/office/powerpoint/2010/main" val="37798608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1654176"/>
            <a:ext cx="9144000"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10101" y="5041127"/>
            <a:ext cx="3871374" cy="1057523"/>
          </a:xfrm>
          <a:prstGeom prst="rect">
            <a:avLst/>
          </a:prstGeom>
          <a:gradFill>
            <a:gsLst>
              <a:gs pos="0">
                <a:schemeClr val="tx2">
                  <a:lumMod val="20000"/>
                  <a:lumOff val="80000"/>
                  <a:alpha val="0"/>
                </a:schemeClr>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pPr lvl="0"/>
            <a:r>
              <a:rPr lang="en-US" dirty="0"/>
              <a:t>1883 &amp; 1888</a:t>
            </a:r>
          </a:p>
        </p:txBody>
      </p:sp>
      <p:sp>
        <p:nvSpPr>
          <p:cNvPr id="6" name="Content Placeholder 5"/>
          <p:cNvSpPr>
            <a:spLocks noGrp="1"/>
          </p:cNvSpPr>
          <p:nvPr>
            <p:ph idx="1"/>
          </p:nvPr>
        </p:nvSpPr>
        <p:spPr/>
        <p:txBody>
          <a:bodyPr/>
          <a:lstStyle/>
          <a:p>
            <a:r>
              <a:rPr lang="en-US" dirty="0"/>
              <a:t>Dr. Mayo’s sons, Charles H. and</a:t>
            </a:r>
            <a:br>
              <a:rPr lang="en-US" dirty="0"/>
            </a:br>
            <a:r>
              <a:rPr lang="en-US" dirty="0"/>
              <a:t>William J., joined him in practice</a:t>
            </a:r>
            <a:br>
              <a:rPr lang="en-US" dirty="0"/>
            </a:br>
            <a:r>
              <a:rPr lang="en-US" dirty="0"/>
              <a:t>after finishing medical school.</a:t>
            </a:r>
          </a:p>
        </p:txBody>
      </p:sp>
      <p:grpSp>
        <p:nvGrpSpPr>
          <p:cNvPr id="5" name="Group 4"/>
          <p:cNvGrpSpPr/>
          <p:nvPr/>
        </p:nvGrpSpPr>
        <p:grpSpPr>
          <a:xfrm>
            <a:off x="319151" y="1246189"/>
            <a:ext cx="3954966" cy="4389435"/>
            <a:chOff x="319151" y="1246189"/>
            <a:chExt cx="3954966" cy="4389435"/>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390" y="1246189"/>
              <a:ext cx="3778489" cy="4310064"/>
            </a:xfrm>
            <a:prstGeom prst="rect">
              <a:avLst/>
            </a:prstGeom>
          </p:spPr>
        </p:pic>
        <p:sp>
          <p:nvSpPr>
            <p:cNvPr id="20" name="Rectangle 19"/>
            <p:cNvSpPr/>
            <p:nvPr/>
          </p:nvSpPr>
          <p:spPr>
            <a:xfrm>
              <a:off x="319151" y="4905955"/>
              <a:ext cx="3954966" cy="729669"/>
            </a:xfrm>
            <a:prstGeom prst="rect">
              <a:avLst/>
            </a:prstGeom>
            <a:gradFill flip="none" rotWithShape="1">
              <a:gsLst>
                <a:gs pos="0">
                  <a:schemeClr val="tx2">
                    <a:lumMod val="20000"/>
                    <a:lumOff val="80000"/>
                  </a:schemeClr>
                </a:gs>
                <a:gs pos="100000">
                  <a:srgbClr val="E8EDF8">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486" y="3681521"/>
            <a:ext cx="2097682" cy="2784750"/>
          </a:xfrm>
          <a:prstGeom prst="ellipse">
            <a:avLst/>
          </a:prstGeom>
          <a:ln w="1270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203200" h="152400" prst="hardEdge"/>
            <a:extrusionClr>
              <a:srgbClr val="000000"/>
            </a:extrusion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255" y="3681521"/>
            <a:ext cx="2099975" cy="2784750"/>
          </a:xfrm>
          <a:prstGeom prst="ellipse">
            <a:avLst/>
          </a:prstGeom>
          <a:ln w="1270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203200" h="152400" prst="hardEdge"/>
            <a:extrusionClr>
              <a:srgbClr val="000000"/>
            </a:extrusionClr>
          </a:sp3d>
        </p:spPr>
      </p:pic>
    </p:spTree>
    <p:extLst>
      <p:ext uri="{BB962C8B-B14F-4D97-AF65-F5344CB8AC3E}">
        <p14:creationId xmlns:p14="http://schemas.microsoft.com/office/powerpoint/2010/main" val="1299279798"/>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8740775"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8726" y="1187450"/>
            <a:ext cx="2432049" cy="818686"/>
          </a:xfrm>
        </p:spPr>
        <p:txBody>
          <a:bodyPr/>
          <a:lstStyle/>
          <a:p>
            <a:r>
              <a:rPr lang="en-US" dirty="0"/>
              <a:t>1998</a:t>
            </a:r>
          </a:p>
        </p:txBody>
      </p:sp>
      <p:sp>
        <p:nvSpPr>
          <p:cNvPr id="3" name="Content Placeholder 2"/>
          <p:cNvSpPr>
            <a:spLocks noGrp="1"/>
          </p:cNvSpPr>
          <p:nvPr>
            <p:ph idx="1"/>
          </p:nvPr>
        </p:nvSpPr>
        <p:spPr>
          <a:xfrm>
            <a:off x="5939407" y="1862137"/>
            <a:ext cx="2801368" cy="4389437"/>
          </a:xfrm>
        </p:spPr>
        <p:txBody>
          <a:bodyPr/>
          <a:lstStyle/>
          <a:p>
            <a:r>
              <a:rPr lang="en-US" altLang="en-US" b="1" dirty="0"/>
              <a:t>Mayo Clinic Hospital </a:t>
            </a:r>
            <a:r>
              <a:rPr lang="en-US" altLang="en-US" dirty="0"/>
              <a:t>opened in Phoenix, Arizona.</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666" y="2576858"/>
            <a:ext cx="8084379" cy="3458817"/>
          </a:xfrm>
          <a:prstGeom prst="rect">
            <a:avLst/>
          </a:prstGeom>
        </p:spPr>
      </p:pic>
    </p:spTree>
    <p:extLst>
      <p:ext uri="{BB962C8B-B14F-4D97-AF65-F5344CB8AC3E}">
        <p14:creationId xmlns:p14="http://schemas.microsoft.com/office/powerpoint/2010/main" val="252359371"/>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4813" y="2547220"/>
            <a:ext cx="3857086" cy="2603534"/>
          </a:xfrm>
          <a:prstGeom prst="rect">
            <a:avLst/>
          </a:prstGeom>
        </p:spPr>
      </p:pic>
      <p:sp>
        <p:nvSpPr>
          <p:cNvPr id="22" name="Rectangle 21"/>
          <p:cNvSpPr/>
          <p:nvPr/>
        </p:nvSpPr>
        <p:spPr>
          <a:xfrm flipV="1">
            <a:off x="241038" y="2547217"/>
            <a:ext cx="4163985" cy="927502"/>
          </a:xfrm>
          <a:prstGeom prst="rect">
            <a:avLst/>
          </a:prstGeom>
          <a:gradFill>
            <a:gsLst>
              <a:gs pos="0">
                <a:schemeClr val="tx2">
                  <a:lumMod val="20000"/>
                  <a:lumOff val="80000"/>
                  <a:alpha val="0"/>
                </a:schemeClr>
              </a:gs>
              <a:gs pos="73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4170363" cy="818686"/>
          </a:xfrm>
        </p:spPr>
        <p:txBody>
          <a:bodyPr/>
          <a:lstStyle/>
          <a:p>
            <a:r>
              <a:rPr lang="en-US" dirty="0"/>
              <a:t>2001</a:t>
            </a:r>
          </a:p>
        </p:txBody>
      </p:sp>
      <p:sp>
        <p:nvSpPr>
          <p:cNvPr id="3" name="Content Placeholder 2"/>
          <p:cNvSpPr>
            <a:spLocks noGrp="1"/>
          </p:cNvSpPr>
          <p:nvPr>
            <p:ph idx="1"/>
          </p:nvPr>
        </p:nvSpPr>
        <p:spPr>
          <a:xfrm>
            <a:off x="404813" y="1862137"/>
            <a:ext cx="4170363" cy="4389437"/>
          </a:xfrm>
        </p:spPr>
        <p:txBody>
          <a:bodyPr/>
          <a:lstStyle/>
          <a:p>
            <a:r>
              <a:rPr lang="en-US" altLang="en-US" dirty="0"/>
              <a:t>Following the 9/11 terrorist attacks,</a:t>
            </a:r>
            <a:br>
              <a:rPr lang="en-US" altLang="en-US" dirty="0"/>
            </a:br>
            <a:r>
              <a:rPr lang="en-US" altLang="en-US" dirty="0"/>
              <a:t>Mayo Clinic developed a rapid test</a:t>
            </a:r>
            <a:br>
              <a:rPr lang="en-US" altLang="en-US" dirty="0"/>
            </a:br>
            <a:r>
              <a:rPr lang="en-US" altLang="en-US" dirty="0"/>
              <a:t>to diagnose anthrax poisoning.</a:t>
            </a:r>
            <a:endParaRPr lang="en-US" dirty="0"/>
          </a:p>
        </p:txBody>
      </p:sp>
      <p:sp>
        <p:nvSpPr>
          <p:cNvPr id="5" name="Content Placeholder 2"/>
          <p:cNvSpPr txBox="1">
            <a:spLocks/>
          </p:cNvSpPr>
          <p:nvPr/>
        </p:nvSpPr>
        <p:spPr>
          <a:xfrm>
            <a:off x="1334396" y="5860242"/>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2001</a:t>
            </a:r>
            <a:endParaRPr lang="en-US" sz="1200" dirty="0"/>
          </a:p>
        </p:txBody>
      </p:sp>
      <p:grpSp>
        <p:nvGrpSpPr>
          <p:cNvPr id="7" name="Group 6"/>
          <p:cNvGrpSpPr/>
          <p:nvPr/>
        </p:nvGrpSpPr>
        <p:grpSpPr>
          <a:xfrm>
            <a:off x="404813" y="5476961"/>
            <a:ext cx="2736821" cy="558714"/>
            <a:chOff x="-8826500" y="695325"/>
            <a:chExt cx="26797001" cy="5470525"/>
          </a:xfrm>
          <a:solidFill>
            <a:srgbClr val="000000"/>
          </a:solidFill>
        </p:grpSpPr>
        <p:sp>
          <p:nvSpPr>
            <p:cNvPr id="8" name="Freeform 6"/>
            <p:cNvSpPr>
              <a:spLocks noEditPoints="1"/>
            </p:cNvSpPr>
            <p:nvPr/>
          </p:nvSpPr>
          <p:spPr bwMode="auto">
            <a:xfrm>
              <a:off x="-8826500" y="736600"/>
              <a:ext cx="6810375" cy="5429250"/>
            </a:xfrm>
            <a:custGeom>
              <a:avLst/>
              <a:gdLst>
                <a:gd name="T0" fmla="*/ 1432 w 1816"/>
                <a:gd name="T1" fmla="*/ 0 h 1448"/>
                <a:gd name="T2" fmla="*/ 1049 w 1816"/>
                <a:gd name="T3" fmla="*/ 0 h 1448"/>
                <a:gd name="T4" fmla="*/ 1049 w 1816"/>
                <a:gd name="T5" fmla="*/ 432 h 1448"/>
                <a:gd name="T6" fmla="*/ 1238 w 1816"/>
                <a:gd name="T7" fmla="*/ 864 h 1448"/>
                <a:gd name="T8" fmla="*/ 1238 w 1816"/>
                <a:gd name="T9" fmla="*/ 803 h 1448"/>
                <a:gd name="T10" fmla="*/ 1137 w 1816"/>
                <a:gd name="T11" fmla="*/ 485 h 1448"/>
                <a:gd name="T12" fmla="*/ 1137 w 1816"/>
                <a:gd name="T13" fmla="*/ 372 h 1448"/>
                <a:gd name="T14" fmla="*/ 1282 w 1816"/>
                <a:gd name="T15" fmla="*/ 372 h 1448"/>
                <a:gd name="T16" fmla="*/ 1282 w 1816"/>
                <a:gd name="T17" fmla="*/ 865 h 1448"/>
                <a:gd name="T18" fmla="*/ 910 w 1816"/>
                <a:gd name="T19" fmla="*/ 1417 h 1448"/>
                <a:gd name="T20" fmla="*/ 539 w 1816"/>
                <a:gd name="T21" fmla="*/ 892 h 1448"/>
                <a:gd name="T22" fmla="*/ 767 w 1816"/>
                <a:gd name="T23" fmla="*/ 432 h 1448"/>
                <a:gd name="T24" fmla="*/ 767 w 1816"/>
                <a:gd name="T25" fmla="*/ 372 h 1448"/>
                <a:gd name="T26" fmla="*/ 910 w 1816"/>
                <a:gd name="T27" fmla="*/ 372 h 1448"/>
                <a:gd name="T28" fmla="*/ 1002 w 1816"/>
                <a:gd name="T29" fmla="*/ 372 h 1448"/>
                <a:gd name="T30" fmla="*/ 1002 w 1816"/>
                <a:gd name="T31" fmla="*/ 283 h 1448"/>
                <a:gd name="T32" fmla="*/ 910 w 1816"/>
                <a:gd name="T33" fmla="*/ 283 h 1448"/>
                <a:gd name="T34" fmla="*/ 767 w 1816"/>
                <a:gd name="T35" fmla="*/ 283 h 1448"/>
                <a:gd name="T36" fmla="*/ 767 w 1816"/>
                <a:gd name="T37" fmla="*/ 283 h 1448"/>
                <a:gd name="T38" fmla="*/ 679 w 1816"/>
                <a:gd name="T39" fmla="*/ 283 h 1448"/>
                <a:gd name="T40" fmla="*/ 679 w 1816"/>
                <a:gd name="T41" fmla="*/ 283 h 1448"/>
                <a:gd name="T42" fmla="*/ 450 w 1816"/>
                <a:gd name="T43" fmla="*/ 283 h 1448"/>
                <a:gd name="T44" fmla="*/ 450 w 1816"/>
                <a:gd name="T45" fmla="*/ 801 h 1448"/>
                <a:gd name="T46" fmla="*/ 451 w 1816"/>
                <a:gd name="T47" fmla="*/ 854 h 1448"/>
                <a:gd name="T48" fmla="*/ 451 w 1816"/>
                <a:gd name="T49" fmla="*/ 854 h 1448"/>
                <a:gd name="T50" fmla="*/ 539 w 1816"/>
                <a:gd name="T51" fmla="*/ 782 h 1448"/>
                <a:gd name="T52" fmla="*/ 539 w 1816"/>
                <a:gd name="T53" fmla="*/ 782 h 1448"/>
                <a:gd name="T54" fmla="*/ 539 w 1816"/>
                <a:gd name="T55" fmla="*/ 372 h 1448"/>
                <a:gd name="T56" fmla="*/ 679 w 1816"/>
                <a:gd name="T57" fmla="*/ 372 h 1448"/>
                <a:gd name="T58" fmla="*/ 679 w 1816"/>
                <a:gd name="T59" fmla="*/ 372 h 1448"/>
                <a:gd name="T60" fmla="*/ 679 w 1816"/>
                <a:gd name="T61" fmla="*/ 485 h 1448"/>
                <a:gd name="T62" fmla="*/ 383 w 1816"/>
                <a:gd name="T63" fmla="*/ 940 h 1448"/>
                <a:gd name="T64" fmla="*/ 88 w 1816"/>
                <a:gd name="T65" fmla="*/ 485 h 1448"/>
                <a:gd name="T66" fmla="*/ 88 w 1816"/>
                <a:gd name="T67" fmla="*/ 88 h 1448"/>
                <a:gd name="T68" fmla="*/ 383 w 1816"/>
                <a:gd name="T69" fmla="*/ 88 h 1448"/>
                <a:gd name="T70" fmla="*/ 679 w 1816"/>
                <a:gd name="T71" fmla="*/ 88 h 1448"/>
                <a:gd name="T72" fmla="*/ 679 w 1816"/>
                <a:gd name="T73" fmla="*/ 240 h 1448"/>
                <a:gd name="T74" fmla="*/ 767 w 1816"/>
                <a:gd name="T75" fmla="*/ 240 h 1448"/>
                <a:gd name="T76" fmla="*/ 767 w 1816"/>
                <a:gd name="T77" fmla="*/ 0 h 1448"/>
                <a:gd name="T78" fmla="*/ 383 w 1816"/>
                <a:gd name="T79" fmla="*/ 0 h 1448"/>
                <a:gd name="T80" fmla="*/ 0 w 1816"/>
                <a:gd name="T81" fmla="*/ 0 h 1448"/>
                <a:gd name="T82" fmla="*/ 0 w 1816"/>
                <a:gd name="T83" fmla="*/ 432 h 1448"/>
                <a:gd name="T84" fmla="*/ 383 w 1816"/>
                <a:gd name="T85" fmla="*/ 971 h 1448"/>
                <a:gd name="T86" fmla="*/ 460 w 1816"/>
                <a:gd name="T87" fmla="*/ 938 h 1448"/>
                <a:gd name="T88" fmla="*/ 910 w 1816"/>
                <a:gd name="T89" fmla="*/ 1448 h 1448"/>
                <a:gd name="T90" fmla="*/ 1360 w 1816"/>
                <a:gd name="T91" fmla="*/ 940 h 1448"/>
                <a:gd name="T92" fmla="*/ 1432 w 1816"/>
                <a:gd name="T93" fmla="*/ 971 h 1448"/>
                <a:gd name="T94" fmla="*/ 1816 w 1816"/>
                <a:gd name="T95" fmla="*/ 432 h 1448"/>
                <a:gd name="T96" fmla="*/ 1816 w 1816"/>
                <a:gd name="T97" fmla="*/ 0 h 1448"/>
                <a:gd name="T98" fmla="*/ 1432 w 1816"/>
                <a:gd name="T99" fmla="*/ 0 h 1448"/>
                <a:gd name="T100" fmla="*/ 1727 w 1816"/>
                <a:gd name="T101" fmla="*/ 485 h 1448"/>
                <a:gd name="T102" fmla="*/ 1432 w 1816"/>
                <a:gd name="T103" fmla="*/ 940 h 1448"/>
                <a:gd name="T104" fmla="*/ 1365 w 1816"/>
                <a:gd name="T105" fmla="*/ 906 h 1448"/>
                <a:gd name="T106" fmla="*/ 1371 w 1816"/>
                <a:gd name="T107" fmla="*/ 801 h 1448"/>
                <a:gd name="T108" fmla="*/ 1371 w 1816"/>
                <a:gd name="T109" fmla="*/ 283 h 1448"/>
                <a:gd name="T110" fmla="*/ 1137 w 1816"/>
                <a:gd name="T111" fmla="*/ 283 h 1448"/>
                <a:gd name="T112" fmla="*/ 1137 w 1816"/>
                <a:gd name="T113" fmla="*/ 88 h 1448"/>
                <a:gd name="T114" fmla="*/ 1432 w 1816"/>
                <a:gd name="T115" fmla="*/ 88 h 1448"/>
                <a:gd name="T116" fmla="*/ 1727 w 1816"/>
                <a:gd name="T117" fmla="*/ 88 h 1448"/>
                <a:gd name="T118" fmla="*/ 1727 w 1816"/>
                <a:gd name="T119" fmla="*/ 48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8">
                  <a:moveTo>
                    <a:pt x="1432" y="0"/>
                  </a:moveTo>
                  <a:cubicBezTo>
                    <a:pt x="1049" y="0"/>
                    <a:pt x="1049" y="0"/>
                    <a:pt x="1049" y="0"/>
                  </a:cubicBezTo>
                  <a:cubicBezTo>
                    <a:pt x="1049" y="432"/>
                    <a:pt x="1049" y="432"/>
                    <a:pt x="1049" y="432"/>
                  </a:cubicBezTo>
                  <a:cubicBezTo>
                    <a:pt x="1049" y="630"/>
                    <a:pt x="1117" y="768"/>
                    <a:pt x="1238" y="864"/>
                  </a:cubicBezTo>
                  <a:cubicBezTo>
                    <a:pt x="1238" y="803"/>
                    <a:pt x="1238" y="803"/>
                    <a:pt x="1238" y="803"/>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1" y="1274"/>
                    <a:pt x="910" y="1417"/>
                  </a:cubicBezTo>
                  <a:cubicBezTo>
                    <a:pt x="605" y="1281"/>
                    <a:pt x="544" y="1067"/>
                    <a:pt x="539" y="892"/>
                  </a:cubicBezTo>
                  <a:cubicBezTo>
                    <a:pt x="683" y="795"/>
                    <a:pt x="767" y="650"/>
                    <a:pt x="767" y="432"/>
                  </a:cubicBezTo>
                  <a:cubicBezTo>
                    <a:pt x="767" y="372"/>
                    <a:pt x="767" y="372"/>
                    <a:pt x="767" y="372"/>
                  </a:cubicBezTo>
                  <a:cubicBezTo>
                    <a:pt x="910" y="372"/>
                    <a:pt x="910" y="372"/>
                    <a:pt x="910" y="372"/>
                  </a:cubicBezTo>
                  <a:cubicBezTo>
                    <a:pt x="1002" y="372"/>
                    <a:pt x="1002" y="372"/>
                    <a:pt x="1002" y="372"/>
                  </a:cubicBezTo>
                  <a:cubicBezTo>
                    <a:pt x="1002" y="283"/>
                    <a:pt x="1002" y="283"/>
                    <a:pt x="1002" y="283"/>
                  </a:cubicBezTo>
                  <a:cubicBezTo>
                    <a:pt x="910" y="283"/>
                    <a:pt x="910" y="283"/>
                    <a:pt x="910"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1"/>
                    <a:pt x="450" y="801"/>
                    <a:pt x="450" y="801"/>
                  </a:cubicBezTo>
                  <a:cubicBezTo>
                    <a:pt x="450" y="819"/>
                    <a:pt x="451" y="837"/>
                    <a:pt x="451" y="854"/>
                  </a:cubicBezTo>
                  <a:cubicBezTo>
                    <a:pt x="451" y="854"/>
                    <a:pt x="451" y="854"/>
                    <a:pt x="451" y="854"/>
                  </a:cubicBezTo>
                  <a:cubicBezTo>
                    <a:pt x="486" y="832"/>
                    <a:pt x="515" y="807"/>
                    <a:pt x="539" y="782"/>
                  </a:cubicBezTo>
                  <a:cubicBezTo>
                    <a:pt x="539" y="782"/>
                    <a:pt x="539" y="782"/>
                    <a:pt x="539" y="782"/>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0"/>
                    <a:pt x="383" y="940"/>
                  </a:cubicBezTo>
                  <a:cubicBezTo>
                    <a:pt x="115" y="820"/>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5"/>
                    <a:pt x="910" y="1448"/>
                  </a:cubicBezTo>
                  <a:cubicBezTo>
                    <a:pt x="1155" y="1356"/>
                    <a:pt x="1318" y="1200"/>
                    <a:pt x="1360" y="940"/>
                  </a:cubicBezTo>
                  <a:cubicBezTo>
                    <a:pt x="1383" y="951"/>
                    <a:pt x="1407" y="961"/>
                    <a:pt x="1432" y="971"/>
                  </a:cubicBezTo>
                  <a:cubicBezTo>
                    <a:pt x="1670" y="881"/>
                    <a:pt x="1816" y="720"/>
                    <a:pt x="1816" y="432"/>
                  </a:cubicBezTo>
                  <a:cubicBezTo>
                    <a:pt x="1816" y="0"/>
                    <a:pt x="1816" y="0"/>
                    <a:pt x="1816" y="0"/>
                  </a:cubicBezTo>
                  <a:lnTo>
                    <a:pt x="1432" y="0"/>
                  </a:lnTo>
                  <a:close/>
                  <a:moveTo>
                    <a:pt x="1727" y="485"/>
                  </a:moveTo>
                  <a:cubicBezTo>
                    <a:pt x="1727" y="635"/>
                    <a:pt x="1700" y="820"/>
                    <a:pt x="1432" y="940"/>
                  </a:cubicBezTo>
                  <a:cubicBezTo>
                    <a:pt x="1408" y="929"/>
                    <a:pt x="1385" y="918"/>
                    <a:pt x="1365" y="906"/>
                  </a:cubicBezTo>
                  <a:cubicBezTo>
                    <a:pt x="1369" y="873"/>
                    <a:pt x="1371" y="838"/>
                    <a:pt x="1371" y="801"/>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7" y="88"/>
                    <a:pt x="1727" y="88"/>
                    <a:pt x="1727" y="88"/>
                  </a:cubicBezTo>
                  <a:lnTo>
                    <a:pt x="1727" y="485"/>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p:nvSpPr>
          <p:spPr bwMode="auto">
            <a:xfrm>
              <a:off x="10234613" y="728663"/>
              <a:ext cx="1454150" cy="1819275"/>
            </a:xfrm>
            <a:custGeom>
              <a:avLst/>
              <a:gdLst>
                <a:gd name="T0" fmla="*/ 32 w 388"/>
                <a:gd name="T1" fmla="*/ 485 h 485"/>
                <a:gd name="T2" fmla="*/ 32 w 388"/>
                <a:gd name="T3" fmla="*/ 468 h 485"/>
                <a:gd name="T4" fmla="*/ 60 w 388"/>
                <a:gd name="T5" fmla="*/ 452 h 485"/>
                <a:gd name="T6" fmla="*/ 65 w 388"/>
                <a:gd name="T7" fmla="*/ 444 h 485"/>
                <a:gd name="T8" fmla="*/ 69 w 388"/>
                <a:gd name="T9" fmla="*/ 403 h 485"/>
                <a:gd name="T10" fmla="*/ 71 w 388"/>
                <a:gd name="T11" fmla="*/ 348 h 485"/>
                <a:gd name="T12" fmla="*/ 71 w 388"/>
                <a:gd name="T13" fmla="*/ 163 h 485"/>
                <a:gd name="T14" fmla="*/ 69 w 388"/>
                <a:gd name="T15" fmla="*/ 72 h 485"/>
                <a:gd name="T16" fmla="*/ 64 w 388"/>
                <a:gd name="T17" fmla="*/ 34 h 485"/>
                <a:gd name="T18" fmla="*/ 51 w 388"/>
                <a:gd name="T19" fmla="*/ 25 h 485"/>
                <a:gd name="T20" fmla="*/ 0 w 388"/>
                <a:gd name="T21" fmla="*/ 21 h 485"/>
                <a:gd name="T22" fmla="*/ 0 w 388"/>
                <a:gd name="T23" fmla="*/ 0 h 485"/>
                <a:gd name="T24" fmla="*/ 108 w 388"/>
                <a:gd name="T25" fmla="*/ 2 h 485"/>
                <a:gd name="T26" fmla="*/ 210 w 388"/>
                <a:gd name="T27" fmla="*/ 0 h 485"/>
                <a:gd name="T28" fmla="*/ 210 w 388"/>
                <a:gd name="T29" fmla="*/ 21 h 485"/>
                <a:gd name="T30" fmla="*/ 158 w 388"/>
                <a:gd name="T31" fmla="*/ 25 h 485"/>
                <a:gd name="T32" fmla="*/ 146 w 388"/>
                <a:gd name="T33" fmla="*/ 33 h 485"/>
                <a:gd name="T34" fmla="*/ 140 w 388"/>
                <a:gd name="T35" fmla="*/ 66 h 485"/>
                <a:gd name="T36" fmla="*/ 138 w 388"/>
                <a:gd name="T37" fmla="*/ 163 h 485"/>
                <a:gd name="T38" fmla="*/ 138 w 388"/>
                <a:gd name="T39" fmla="*/ 394 h 485"/>
                <a:gd name="T40" fmla="*/ 140 w 388"/>
                <a:gd name="T41" fmla="*/ 452 h 485"/>
                <a:gd name="T42" fmla="*/ 197 w 388"/>
                <a:gd name="T43" fmla="*/ 455 h 485"/>
                <a:gd name="T44" fmla="*/ 342 w 388"/>
                <a:gd name="T45" fmla="*/ 442 h 485"/>
                <a:gd name="T46" fmla="*/ 350 w 388"/>
                <a:gd name="T47" fmla="*/ 419 h 485"/>
                <a:gd name="T48" fmla="*/ 364 w 388"/>
                <a:gd name="T49" fmla="*/ 362 h 485"/>
                <a:gd name="T50" fmla="*/ 388 w 388"/>
                <a:gd name="T51" fmla="*/ 362 h 485"/>
                <a:gd name="T52" fmla="*/ 372 w 388"/>
                <a:gd name="T53" fmla="*/ 481 h 485"/>
                <a:gd name="T54" fmla="*/ 349 w 388"/>
                <a:gd name="T55" fmla="*/ 485 h 485"/>
                <a:gd name="T56" fmla="*/ 292 w 388"/>
                <a:gd name="T57" fmla="*/ 485 h 485"/>
                <a:gd name="T58" fmla="*/ 102 w 388"/>
                <a:gd name="T59" fmla="*/ 483 h 485"/>
                <a:gd name="T60" fmla="*/ 32 w 388"/>
                <a:gd name="T6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5">
                  <a:moveTo>
                    <a:pt x="32" y="485"/>
                  </a:moveTo>
                  <a:cubicBezTo>
                    <a:pt x="32" y="468"/>
                    <a:pt x="32" y="468"/>
                    <a:pt x="32" y="468"/>
                  </a:cubicBezTo>
                  <a:cubicBezTo>
                    <a:pt x="46" y="462"/>
                    <a:pt x="56" y="456"/>
                    <a:pt x="60" y="452"/>
                  </a:cubicBezTo>
                  <a:cubicBezTo>
                    <a:pt x="62" y="450"/>
                    <a:pt x="64" y="448"/>
                    <a:pt x="65" y="444"/>
                  </a:cubicBezTo>
                  <a:cubicBezTo>
                    <a:pt x="67" y="438"/>
                    <a:pt x="68" y="425"/>
                    <a:pt x="69" y="403"/>
                  </a:cubicBezTo>
                  <a:cubicBezTo>
                    <a:pt x="70" y="372"/>
                    <a:pt x="71" y="354"/>
                    <a:pt x="71" y="348"/>
                  </a:cubicBezTo>
                  <a:cubicBezTo>
                    <a:pt x="71" y="163"/>
                    <a:pt x="71" y="163"/>
                    <a:pt x="71" y="163"/>
                  </a:cubicBezTo>
                  <a:cubicBezTo>
                    <a:pt x="71" y="132"/>
                    <a:pt x="70" y="102"/>
                    <a:pt x="69" y="72"/>
                  </a:cubicBezTo>
                  <a:cubicBezTo>
                    <a:pt x="68" y="51"/>
                    <a:pt x="66" y="38"/>
                    <a:pt x="64" y="34"/>
                  </a:cubicBezTo>
                  <a:cubicBezTo>
                    <a:pt x="61" y="30"/>
                    <a:pt x="57" y="27"/>
                    <a:pt x="51" y="25"/>
                  </a:cubicBezTo>
                  <a:cubicBezTo>
                    <a:pt x="45" y="23"/>
                    <a:pt x="28" y="22"/>
                    <a:pt x="0" y="21"/>
                  </a:cubicBezTo>
                  <a:cubicBezTo>
                    <a:pt x="0" y="0"/>
                    <a:pt x="0" y="0"/>
                    <a:pt x="0" y="0"/>
                  </a:cubicBezTo>
                  <a:cubicBezTo>
                    <a:pt x="58" y="1"/>
                    <a:pt x="94" y="2"/>
                    <a:pt x="108" y="2"/>
                  </a:cubicBezTo>
                  <a:cubicBezTo>
                    <a:pt x="123" y="2"/>
                    <a:pt x="157" y="1"/>
                    <a:pt x="210" y="0"/>
                  </a:cubicBezTo>
                  <a:cubicBezTo>
                    <a:pt x="210" y="21"/>
                    <a:pt x="210" y="21"/>
                    <a:pt x="210" y="21"/>
                  </a:cubicBezTo>
                  <a:cubicBezTo>
                    <a:pt x="182" y="22"/>
                    <a:pt x="165" y="23"/>
                    <a:pt x="158" y="25"/>
                  </a:cubicBezTo>
                  <a:cubicBezTo>
                    <a:pt x="152" y="27"/>
                    <a:pt x="148" y="30"/>
                    <a:pt x="146" y="33"/>
                  </a:cubicBezTo>
                  <a:cubicBezTo>
                    <a:pt x="143" y="38"/>
                    <a:pt x="141" y="49"/>
                    <a:pt x="140" y="66"/>
                  </a:cubicBezTo>
                  <a:cubicBezTo>
                    <a:pt x="140" y="71"/>
                    <a:pt x="139" y="103"/>
                    <a:pt x="138" y="163"/>
                  </a:cubicBezTo>
                  <a:cubicBezTo>
                    <a:pt x="138" y="394"/>
                    <a:pt x="138" y="394"/>
                    <a:pt x="138" y="394"/>
                  </a:cubicBezTo>
                  <a:cubicBezTo>
                    <a:pt x="138" y="418"/>
                    <a:pt x="139" y="437"/>
                    <a:pt x="140" y="452"/>
                  </a:cubicBezTo>
                  <a:cubicBezTo>
                    <a:pt x="168" y="454"/>
                    <a:pt x="171" y="455"/>
                    <a:pt x="197" y="455"/>
                  </a:cubicBezTo>
                  <a:cubicBezTo>
                    <a:pt x="265" y="455"/>
                    <a:pt x="315" y="450"/>
                    <a:pt x="342" y="442"/>
                  </a:cubicBezTo>
                  <a:cubicBezTo>
                    <a:pt x="345" y="435"/>
                    <a:pt x="348" y="427"/>
                    <a:pt x="350" y="419"/>
                  </a:cubicBezTo>
                  <a:cubicBezTo>
                    <a:pt x="364" y="362"/>
                    <a:pt x="364" y="362"/>
                    <a:pt x="364" y="362"/>
                  </a:cubicBezTo>
                  <a:cubicBezTo>
                    <a:pt x="388" y="362"/>
                    <a:pt x="388" y="362"/>
                    <a:pt x="388" y="362"/>
                  </a:cubicBezTo>
                  <a:cubicBezTo>
                    <a:pt x="383" y="396"/>
                    <a:pt x="377" y="436"/>
                    <a:pt x="372" y="481"/>
                  </a:cubicBezTo>
                  <a:cubicBezTo>
                    <a:pt x="363" y="483"/>
                    <a:pt x="355" y="484"/>
                    <a:pt x="349" y="485"/>
                  </a:cubicBezTo>
                  <a:cubicBezTo>
                    <a:pt x="337" y="485"/>
                    <a:pt x="318" y="485"/>
                    <a:pt x="292" y="485"/>
                  </a:cubicBezTo>
                  <a:cubicBezTo>
                    <a:pt x="102" y="483"/>
                    <a:pt x="102" y="483"/>
                    <a:pt x="102" y="483"/>
                  </a:cubicBezTo>
                  <a:cubicBezTo>
                    <a:pt x="79" y="483"/>
                    <a:pt x="55" y="484"/>
                    <a:pt x="32"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p:cNvSpPr>
            <p:nvPr/>
          </p:nvSpPr>
          <p:spPr bwMode="auto">
            <a:xfrm>
              <a:off x="11858625" y="728663"/>
              <a:ext cx="782638" cy="1819275"/>
            </a:xfrm>
            <a:custGeom>
              <a:avLst/>
              <a:gdLst>
                <a:gd name="T0" fmla="*/ 209 w 209"/>
                <a:gd name="T1" fmla="*/ 464 h 485"/>
                <a:gd name="T2" fmla="*/ 209 w 209"/>
                <a:gd name="T3" fmla="*/ 485 h 485"/>
                <a:gd name="T4" fmla="*/ 110 w 209"/>
                <a:gd name="T5" fmla="*/ 483 h 485"/>
                <a:gd name="T6" fmla="*/ 0 w 209"/>
                <a:gd name="T7" fmla="*/ 485 h 485"/>
                <a:gd name="T8" fmla="*/ 0 w 209"/>
                <a:gd name="T9" fmla="*/ 464 h 485"/>
                <a:gd name="T10" fmla="*/ 51 w 209"/>
                <a:gd name="T11" fmla="*/ 460 h 485"/>
                <a:gd name="T12" fmla="*/ 63 w 209"/>
                <a:gd name="T13" fmla="*/ 452 h 485"/>
                <a:gd name="T14" fmla="*/ 69 w 209"/>
                <a:gd name="T15" fmla="*/ 419 h 485"/>
                <a:gd name="T16" fmla="*/ 71 w 209"/>
                <a:gd name="T17" fmla="*/ 321 h 485"/>
                <a:gd name="T18" fmla="*/ 71 w 209"/>
                <a:gd name="T19" fmla="*/ 163 h 485"/>
                <a:gd name="T20" fmla="*/ 69 w 209"/>
                <a:gd name="T21" fmla="*/ 72 h 485"/>
                <a:gd name="T22" fmla="*/ 64 w 209"/>
                <a:gd name="T23" fmla="*/ 34 h 485"/>
                <a:gd name="T24" fmla="*/ 50 w 209"/>
                <a:gd name="T25" fmla="*/ 25 h 485"/>
                <a:gd name="T26" fmla="*/ 0 w 209"/>
                <a:gd name="T27" fmla="*/ 21 h 485"/>
                <a:gd name="T28" fmla="*/ 0 w 209"/>
                <a:gd name="T29" fmla="*/ 0 h 485"/>
                <a:gd name="T30" fmla="*/ 105 w 209"/>
                <a:gd name="T31" fmla="*/ 2 h 485"/>
                <a:gd name="T32" fmla="*/ 209 w 209"/>
                <a:gd name="T33" fmla="*/ 0 h 485"/>
                <a:gd name="T34" fmla="*/ 209 w 209"/>
                <a:gd name="T35" fmla="*/ 21 h 485"/>
                <a:gd name="T36" fmla="*/ 158 w 209"/>
                <a:gd name="T37" fmla="*/ 25 h 485"/>
                <a:gd name="T38" fmla="*/ 146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8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10" y="483"/>
                  </a:cubicBezTo>
                  <a:cubicBezTo>
                    <a:pt x="0" y="485"/>
                    <a:pt x="0" y="485"/>
                    <a:pt x="0" y="485"/>
                  </a:cubicBezTo>
                  <a:cubicBezTo>
                    <a:pt x="0" y="464"/>
                    <a:pt x="0" y="464"/>
                    <a:pt x="0" y="464"/>
                  </a:cubicBezTo>
                  <a:cubicBezTo>
                    <a:pt x="28" y="463"/>
                    <a:pt x="44" y="462"/>
                    <a:pt x="51" y="460"/>
                  </a:cubicBezTo>
                  <a:cubicBezTo>
                    <a:pt x="57" y="458"/>
                    <a:pt x="61" y="455"/>
                    <a:pt x="63" y="452"/>
                  </a:cubicBezTo>
                  <a:cubicBezTo>
                    <a:pt x="66" y="447"/>
                    <a:pt x="68" y="436"/>
                    <a:pt x="69" y="419"/>
                  </a:cubicBezTo>
                  <a:cubicBezTo>
                    <a:pt x="69" y="414"/>
                    <a:pt x="70" y="382"/>
                    <a:pt x="71" y="321"/>
                  </a:cubicBezTo>
                  <a:cubicBezTo>
                    <a:pt x="71" y="163"/>
                    <a:pt x="71" y="163"/>
                    <a:pt x="71" y="163"/>
                  </a:cubicBezTo>
                  <a:cubicBezTo>
                    <a:pt x="71" y="132"/>
                    <a:pt x="70" y="102"/>
                    <a:pt x="69" y="72"/>
                  </a:cubicBezTo>
                  <a:cubicBezTo>
                    <a:pt x="68" y="51"/>
                    <a:pt x="66" y="38"/>
                    <a:pt x="64" y="34"/>
                  </a:cubicBezTo>
                  <a:cubicBezTo>
                    <a:pt x="61" y="30"/>
                    <a:pt x="56" y="27"/>
                    <a:pt x="50" y="25"/>
                  </a:cubicBezTo>
                  <a:cubicBezTo>
                    <a:pt x="45" y="23"/>
                    <a:pt x="28" y="22"/>
                    <a:pt x="0" y="21"/>
                  </a:cubicBezTo>
                  <a:cubicBezTo>
                    <a:pt x="0" y="0"/>
                    <a:pt x="0" y="0"/>
                    <a:pt x="0" y="0"/>
                  </a:cubicBezTo>
                  <a:cubicBezTo>
                    <a:pt x="45" y="1"/>
                    <a:pt x="80" y="2"/>
                    <a:pt x="105" y="2"/>
                  </a:cubicBezTo>
                  <a:cubicBezTo>
                    <a:pt x="128" y="2"/>
                    <a:pt x="163" y="1"/>
                    <a:pt x="209" y="0"/>
                  </a:cubicBezTo>
                  <a:cubicBezTo>
                    <a:pt x="209" y="21"/>
                    <a:pt x="209" y="21"/>
                    <a:pt x="209" y="21"/>
                  </a:cubicBezTo>
                  <a:cubicBezTo>
                    <a:pt x="181" y="22"/>
                    <a:pt x="164" y="23"/>
                    <a:pt x="158" y="25"/>
                  </a:cubicBezTo>
                  <a:cubicBezTo>
                    <a:pt x="152" y="27"/>
                    <a:pt x="148" y="29"/>
                    <a:pt x="146" y="33"/>
                  </a:cubicBezTo>
                  <a:cubicBezTo>
                    <a:pt x="143" y="38"/>
                    <a:pt x="141" y="49"/>
                    <a:pt x="140" y="66"/>
                  </a:cubicBezTo>
                  <a:cubicBezTo>
                    <a:pt x="140" y="71"/>
                    <a:pt x="139" y="103"/>
                    <a:pt x="138" y="163"/>
                  </a:cubicBezTo>
                  <a:cubicBezTo>
                    <a:pt x="138" y="321"/>
                    <a:pt x="138" y="321"/>
                    <a:pt x="138" y="321"/>
                  </a:cubicBezTo>
                  <a:cubicBezTo>
                    <a:pt x="138" y="353"/>
                    <a:pt x="139" y="383"/>
                    <a:pt x="139" y="412"/>
                  </a:cubicBezTo>
                  <a:cubicBezTo>
                    <a:pt x="140" y="434"/>
                    <a:pt x="142" y="447"/>
                    <a:pt x="144" y="451"/>
                  </a:cubicBezTo>
                  <a:cubicBezTo>
                    <a:pt x="147" y="455"/>
                    <a:pt x="152" y="458"/>
                    <a:pt x="158" y="460"/>
                  </a:cubicBezTo>
                  <a:cubicBezTo>
                    <a:pt x="164" y="462"/>
                    <a:pt x="181"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p:nvSpPr>
          <p:spPr bwMode="auto">
            <a:xfrm>
              <a:off x="12927013" y="728663"/>
              <a:ext cx="2117725" cy="1868488"/>
            </a:xfrm>
            <a:custGeom>
              <a:avLst/>
              <a:gdLst>
                <a:gd name="T0" fmla="*/ 3 w 565"/>
                <a:gd name="T1" fmla="*/ 485 h 498"/>
                <a:gd name="T2" fmla="*/ 3 w 565"/>
                <a:gd name="T3" fmla="*/ 464 h 498"/>
                <a:gd name="T4" fmla="*/ 52 w 565"/>
                <a:gd name="T5" fmla="*/ 458 h 498"/>
                <a:gd name="T6" fmla="*/ 59 w 565"/>
                <a:gd name="T7" fmla="*/ 452 h 498"/>
                <a:gd name="T8" fmla="*/ 64 w 565"/>
                <a:gd name="T9" fmla="*/ 416 h 498"/>
                <a:gd name="T10" fmla="*/ 66 w 565"/>
                <a:gd name="T11" fmla="*/ 338 h 498"/>
                <a:gd name="T12" fmla="*/ 66 w 565"/>
                <a:gd name="T13" fmla="*/ 60 h 498"/>
                <a:gd name="T14" fmla="*/ 65 w 565"/>
                <a:gd name="T15" fmla="*/ 45 h 498"/>
                <a:gd name="T16" fmla="*/ 52 w 565"/>
                <a:gd name="T17" fmla="*/ 30 h 498"/>
                <a:gd name="T18" fmla="*/ 37 w 565"/>
                <a:gd name="T19" fmla="*/ 23 h 498"/>
                <a:gd name="T20" fmla="*/ 0 w 565"/>
                <a:gd name="T21" fmla="*/ 21 h 498"/>
                <a:gd name="T22" fmla="*/ 0 w 565"/>
                <a:gd name="T23" fmla="*/ 0 h 498"/>
                <a:gd name="T24" fmla="*/ 77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0 h 498"/>
                <a:gd name="T36" fmla="*/ 469 w 565"/>
                <a:gd name="T37" fmla="*/ 396 h 498"/>
                <a:gd name="T38" fmla="*/ 469 w 565"/>
                <a:gd name="T39" fmla="*/ 146 h 498"/>
                <a:gd name="T40" fmla="*/ 467 w 565"/>
                <a:gd name="T41" fmla="*/ 68 h 498"/>
                <a:gd name="T42" fmla="*/ 462 w 565"/>
                <a:gd name="T43" fmla="*/ 33 h 498"/>
                <a:gd name="T44" fmla="*/ 455 w 565"/>
                <a:gd name="T45" fmla="*/ 26 h 498"/>
                <a:gd name="T46" fmla="*/ 405 w 565"/>
                <a:gd name="T47" fmla="*/ 21 h 498"/>
                <a:gd name="T48" fmla="*/ 405 w 565"/>
                <a:gd name="T49" fmla="*/ 0 h 498"/>
                <a:gd name="T50" fmla="*/ 491 w 565"/>
                <a:gd name="T51" fmla="*/ 2 h 498"/>
                <a:gd name="T52" fmla="*/ 565 w 565"/>
                <a:gd name="T53" fmla="*/ 0 h 498"/>
                <a:gd name="T54" fmla="*/ 565 w 565"/>
                <a:gd name="T55" fmla="*/ 21 h 498"/>
                <a:gd name="T56" fmla="*/ 516 w 565"/>
                <a:gd name="T57" fmla="*/ 26 h 498"/>
                <a:gd name="T58" fmla="*/ 509 w 565"/>
                <a:gd name="T59" fmla="*/ 33 h 498"/>
                <a:gd name="T60" fmla="*/ 504 w 565"/>
                <a:gd name="T61" fmla="*/ 69 h 498"/>
                <a:gd name="T62" fmla="*/ 502 w 565"/>
                <a:gd name="T63" fmla="*/ 147 h 498"/>
                <a:gd name="T64" fmla="*/ 502 w 565"/>
                <a:gd name="T65" fmla="*/ 311 h 498"/>
                <a:gd name="T66" fmla="*/ 504 w 565"/>
                <a:gd name="T67" fmla="*/ 498 h 498"/>
                <a:gd name="T68" fmla="*/ 468 w 565"/>
                <a:gd name="T69" fmla="*/ 498 h 498"/>
                <a:gd name="T70" fmla="*/ 459 w 565"/>
                <a:gd name="T71" fmla="*/ 488 h 498"/>
                <a:gd name="T72" fmla="*/ 454 w 565"/>
                <a:gd name="T73" fmla="*/ 483 h 498"/>
                <a:gd name="T74" fmla="*/ 440 w 565"/>
                <a:gd name="T75" fmla="*/ 470 h 498"/>
                <a:gd name="T76" fmla="*/ 397 w 565"/>
                <a:gd name="T77" fmla="*/ 420 h 498"/>
                <a:gd name="T78" fmla="*/ 351 w 565"/>
                <a:gd name="T79" fmla="*/ 364 h 498"/>
                <a:gd name="T80" fmla="*/ 98 w 565"/>
                <a:gd name="T81" fmla="*/ 71 h 498"/>
                <a:gd name="T82" fmla="*/ 98 w 565"/>
                <a:gd name="T83" fmla="*/ 336 h 498"/>
                <a:gd name="T84" fmla="*/ 100 w 565"/>
                <a:gd name="T85" fmla="*/ 416 h 498"/>
                <a:gd name="T86" fmla="*/ 105 w 565"/>
                <a:gd name="T87" fmla="*/ 451 h 498"/>
                <a:gd name="T88" fmla="*/ 112 w 565"/>
                <a:gd name="T89" fmla="*/ 458 h 498"/>
                <a:gd name="T90" fmla="*/ 162 w 565"/>
                <a:gd name="T91" fmla="*/ 464 h 498"/>
                <a:gd name="T92" fmla="*/ 162 w 565"/>
                <a:gd name="T93" fmla="*/ 485 h 498"/>
                <a:gd name="T94" fmla="*/ 93 w 565"/>
                <a:gd name="T95" fmla="*/ 483 h 498"/>
                <a:gd name="T96" fmla="*/ 3 w 565"/>
                <a:gd name="T97" fmla="*/ 48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5"/>
                  </a:moveTo>
                  <a:cubicBezTo>
                    <a:pt x="3" y="464"/>
                    <a:pt x="3" y="464"/>
                    <a:pt x="3" y="464"/>
                  </a:cubicBezTo>
                  <a:cubicBezTo>
                    <a:pt x="28" y="464"/>
                    <a:pt x="44" y="462"/>
                    <a:pt x="52" y="458"/>
                  </a:cubicBezTo>
                  <a:cubicBezTo>
                    <a:pt x="55" y="457"/>
                    <a:pt x="58" y="455"/>
                    <a:pt x="59" y="452"/>
                  </a:cubicBezTo>
                  <a:cubicBezTo>
                    <a:pt x="62" y="447"/>
                    <a:pt x="63" y="435"/>
                    <a:pt x="64" y="416"/>
                  </a:cubicBezTo>
                  <a:cubicBezTo>
                    <a:pt x="66" y="386"/>
                    <a:pt x="66" y="360"/>
                    <a:pt x="66" y="338"/>
                  </a:cubicBezTo>
                  <a:cubicBezTo>
                    <a:pt x="66" y="60"/>
                    <a:pt x="66" y="60"/>
                    <a:pt x="66" y="60"/>
                  </a:cubicBezTo>
                  <a:cubicBezTo>
                    <a:pt x="66" y="52"/>
                    <a:pt x="66" y="47"/>
                    <a:pt x="65" y="45"/>
                  </a:cubicBezTo>
                  <a:cubicBezTo>
                    <a:pt x="63" y="41"/>
                    <a:pt x="59" y="36"/>
                    <a:pt x="52" y="30"/>
                  </a:cubicBezTo>
                  <a:cubicBezTo>
                    <a:pt x="48" y="27"/>
                    <a:pt x="43" y="24"/>
                    <a:pt x="37" y="23"/>
                  </a:cubicBezTo>
                  <a:cubicBezTo>
                    <a:pt x="32" y="22"/>
                    <a:pt x="19" y="21"/>
                    <a:pt x="0" y="21"/>
                  </a:cubicBezTo>
                  <a:cubicBezTo>
                    <a:pt x="0" y="0"/>
                    <a:pt x="0" y="0"/>
                    <a:pt x="0" y="0"/>
                  </a:cubicBezTo>
                  <a:cubicBezTo>
                    <a:pt x="41" y="1"/>
                    <a:pt x="67" y="2"/>
                    <a:pt x="77" y="2"/>
                  </a:cubicBezTo>
                  <a:cubicBezTo>
                    <a:pt x="95" y="2"/>
                    <a:pt x="113" y="1"/>
                    <a:pt x="131" y="0"/>
                  </a:cubicBezTo>
                  <a:cubicBezTo>
                    <a:pt x="151" y="25"/>
                    <a:pt x="165" y="44"/>
                    <a:pt x="175" y="56"/>
                  </a:cubicBezTo>
                  <a:cubicBezTo>
                    <a:pt x="248" y="143"/>
                    <a:pt x="248" y="143"/>
                    <a:pt x="248" y="143"/>
                  </a:cubicBezTo>
                  <a:cubicBezTo>
                    <a:pt x="354" y="267"/>
                    <a:pt x="354" y="267"/>
                    <a:pt x="354" y="267"/>
                  </a:cubicBezTo>
                  <a:cubicBezTo>
                    <a:pt x="388" y="306"/>
                    <a:pt x="415" y="338"/>
                    <a:pt x="436" y="360"/>
                  </a:cubicBezTo>
                  <a:cubicBezTo>
                    <a:pt x="449" y="375"/>
                    <a:pt x="460" y="387"/>
                    <a:pt x="469" y="396"/>
                  </a:cubicBezTo>
                  <a:cubicBezTo>
                    <a:pt x="469" y="146"/>
                    <a:pt x="469" y="146"/>
                    <a:pt x="469" y="146"/>
                  </a:cubicBezTo>
                  <a:cubicBezTo>
                    <a:pt x="469" y="124"/>
                    <a:pt x="468" y="98"/>
                    <a:pt x="467" y="68"/>
                  </a:cubicBezTo>
                  <a:cubicBezTo>
                    <a:pt x="466" y="49"/>
                    <a:pt x="464" y="38"/>
                    <a:pt x="462" y="33"/>
                  </a:cubicBezTo>
                  <a:cubicBezTo>
                    <a:pt x="460" y="30"/>
                    <a:pt x="458" y="28"/>
                    <a:pt x="455" y="26"/>
                  </a:cubicBezTo>
                  <a:cubicBezTo>
                    <a:pt x="447" y="23"/>
                    <a:pt x="430" y="21"/>
                    <a:pt x="405" y="21"/>
                  </a:cubicBezTo>
                  <a:cubicBezTo>
                    <a:pt x="405" y="0"/>
                    <a:pt x="405" y="0"/>
                    <a:pt x="405" y="0"/>
                  </a:cubicBezTo>
                  <a:cubicBezTo>
                    <a:pt x="433" y="1"/>
                    <a:pt x="462" y="2"/>
                    <a:pt x="491" y="2"/>
                  </a:cubicBezTo>
                  <a:cubicBezTo>
                    <a:pt x="518" y="2"/>
                    <a:pt x="543" y="1"/>
                    <a:pt x="565" y="0"/>
                  </a:cubicBezTo>
                  <a:cubicBezTo>
                    <a:pt x="565" y="21"/>
                    <a:pt x="565" y="21"/>
                    <a:pt x="565" y="21"/>
                  </a:cubicBezTo>
                  <a:cubicBezTo>
                    <a:pt x="540" y="21"/>
                    <a:pt x="524" y="23"/>
                    <a:pt x="516" y="26"/>
                  </a:cubicBezTo>
                  <a:cubicBezTo>
                    <a:pt x="512" y="28"/>
                    <a:pt x="510" y="30"/>
                    <a:pt x="509" y="33"/>
                  </a:cubicBezTo>
                  <a:cubicBezTo>
                    <a:pt x="506" y="38"/>
                    <a:pt x="505" y="50"/>
                    <a:pt x="504" y="69"/>
                  </a:cubicBezTo>
                  <a:cubicBezTo>
                    <a:pt x="502" y="99"/>
                    <a:pt x="502" y="125"/>
                    <a:pt x="502" y="147"/>
                  </a:cubicBezTo>
                  <a:cubicBezTo>
                    <a:pt x="502" y="311"/>
                    <a:pt x="502" y="311"/>
                    <a:pt x="502" y="311"/>
                  </a:cubicBezTo>
                  <a:cubicBezTo>
                    <a:pt x="502" y="345"/>
                    <a:pt x="502" y="407"/>
                    <a:pt x="504" y="498"/>
                  </a:cubicBezTo>
                  <a:cubicBezTo>
                    <a:pt x="468" y="498"/>
                    <a:pt x="468" y="498"/>
                    <a:pt x="468" y="498"/>
                  </a:cubicBezTo>
                  <a:cubicBezTo>
                    <a:pt x="459" y="488"/>
                    <a:pt x="459" y="488"/>
                    <a:pt x="459" y="488"/>
                  </a:cubicBezTo>
                  <a:cubicBezTo>
                    <a:pt x="458" y="488"/>
                    <a:pt x="455" y="484"/>
                    <a:pt x="454" y="483"/>
                  </a:cubicBezTo>
                  <a:cubicBezTo>
                    <a:pt x="452" y="482"/>
                    <a:pt x="448" y="478"/>
                    <a:pt x="440" y="470"/>
                  </a:cubicBezTo>
                  <a:cubicBezTo>
                    <a:pt x="421" y="448"/>
                    <a:pt x="406" y="431"/>
                    <a:pt x="397" y="420"/>
                  </a:cubicBezTo>
                  <a:cubicBezTo>
                    <a:pt x="351" y="364"/>
                    <a:pt x="351" y="364"/>
                    <a:pt x="351" y="364"/>
                  </a:cubicBezTo>
                  <a:cubicBezTo>
                    <a:pt x="98" y="71"/>
                    <a:pt x="98" y="71"/>
                    <a:pt x="98" y="71"/>
                  </a:cubicBezTo>
                  <a:cubicBezTo>
                    <a:pt x="98" y="336"/>
                    <a:pt x="98" y="336"/>
                    <a:pt x="98" y="336"/>
                  </a:cubicBezTo>
                  <a:cubicBezTo>
                    <a:pt x="98" y="359"/>
                    <a:pt x="99" y="385"/>
                    <a:pt x="100" y="416"/>
                  </a:cubicBezTo>
                  <a:cubicBezTo>
                    <a:pt x="101" y="435"/>
                    <a:pt x="103" y="447"/>
                    <a:pt x="105" y="451"/>
                  </a:cubicBezTo>
                  <a:cubicBezTo>
                    <a:pt x="106" y="455"/>
                    <a:pt x="109" y="457"/>
                    <a:pt x="112" y="458"/>
                  </a:cubicBezTo>
                  <a:cubicBezTo>
                    <a:pt x="120" y="462"/>
                    <a:pt x="137" y="464"/>
                    <a:pt x="162" y="464"/>
                  </a:cubicBezTo>
                  <a:cubicBezTo>
                    <a:pt x="162" y="485"/>
                    <a:pt x="162" y="485"/>
                    <a:pt x="162" y="485"/>
                  </a:cubicBezTo>
                  <a:cubicBezTo>
                    <a:pt x="141" y="484"/>
                    <a:pt x="118" y="483"/>
                    <a:pt x="93" y="483"/>
                  </a:cubicBezTo>
                  <a:cubicBezTo>
                    <a:pt x="65" y="483"/>
                    <a:pt x="35" y="484"/>
                    <a:pt x="3"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p:cNvSpPr>
            <p:nvPr/>
          </p:nvSpPr>
          <p:spPr bwMode="auto">
            <a:xfrm>
              <a:off x="15278100" y="728663"/>
              <a:ext cx="784225" cy="1819275"/>
            </a:xfrm>
            <a:custGeom>
              <a:avLst/>
              <a:gdLst>
                <a:gd name="T0" fmla="*/ 209 w 209"/>
                <a:gd name="T1" fmla="*/ 464 h 485"/>
                <a:gd name="T2" fmla="*/ 209 w 209"/>
                <a:gd name="T3" fmla="*/ 485 h 485"/>
                <a:gd name="T4" fmla="*/ 109 w 209"/>
                <a:gd name="T5" fmla="*/ 483 h 485"/>
                <a:gd name="T6" fmla="*/ 0 w 209"/>
                <a:gd name="T7" fmla="*/ 485 h 485"/>
                <a:gd name="T8" fmla="*/ 0 w 209"/>
                <a:gd name="T9" fmla="*/ 464 h 485"/>
                <a:gd name="T10" fmla="*/ 50 w 209"/>
                <a:gd name="T11" fmla="*/ 460 h 485"/>
                <a:gd name="T12" fmla="*/ 63 w 209"/>
                <a:gd name="T13" fmla="*/ 452 h 485"/>
                <a:gd name="T14" fmla="*/ 68 w 209"/>
                <a:gd name="T15" fmla="*/ 419 h 485"/>
                <a:gd name="T16" fmla="*/ 70 w 209"/>
                <a:gd name="T17" fmla="*/ 321 h 485"/>
                <a:gd name="T18" fmla="*/ 70 w 209"/>
                <a:gd name="T19" fmla="*/ 163 h 485"/>
                <a:gd name="T20" fmla="*/ 68 w 209"/>
                <a:gd name="T21" fmla="*/ 72 h 485"/>
                <a:gd name="T22" fmla="*/ 63 w 209"/>
                <a:gd name="T23" fmla="*/ 34 h 485"/>
                <a:gd name="T24" fmla="*/ 50 w 209"/>
                <a:gd name="T25" fmla="*/ 25 h 485"/>
                <a:gd name="T26" fmla="*/ 0 w 209"/>
                <a:gd name="T27" fmla="*/ 21 h 485"/>
                <a:gd name="T28" fmla="*/ 0 w 209"/>
                <a:gd name="T29" fmla="*/ 0 h 485"/>
                <a:gd name="T30" fmla="*/ 104 w 209"/>
                <a:gd name="T31" fmla="*/ 2 h 485"/>
                <a:gd name="T32" fmla="*/ 209 w 209"/>
                <a:gd name="T33" fmla="*/ 0 h 485"/>
                <a:gd name="T34" fmla="*/ 209 w 209"/>
                <a:gd name="T35" fmla="*/ 21 h 485"/>
                <a:gd name="T36" fmla="*/ 158 w 209"/>
                <a:gd name="T37" fmla="*/ 25 h 485"/>
                <a:gd name="T38" fmla="*/ 145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7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09" y="483"/>
                  </a:cubicBezTo>
                  <a:cubicBezTo>
                    <a:pt x="0" y="485"/>
                    <a:pt x="0" y="485"/>
                    <a:pt x="0" y="485"/>
                  </a:cubicBezTo>
                  <a:cubicBezTo>
                    <a:pt x="0" y="464"/>
                    <a:pt x="0" y="464"/>
                    <a:pt x="0" y="464"/>
                  </a:cubicBezTo>
                  <a:cubicBezTo>
                    <a:pt x="27" y="463"/>
                    <a:pt x="44" y="462"/>
                    <a:pt x="50" y="460"/>
                  </a:cubicBezTo>
                  <a:cubicBezTo>
                    <a:pt x="57" y="458"/>
                    <a:pt x="61" y="455"/>
                    <a:pt x="63" y="452"/>
                  </a:cubicBezTo>
                  <a:cubicBezTo>
                    <a:pt x="66" y="447"/>
                    <a:pt x="68" y="436"/>
                    <a:pt x="68" y="419"/>
                  </a:cubicBezTo>
                  <a:cubicBezTo>
                    <a:pt x="69" y="414"/>
                    <a:pt x="69" y="382"/>
                    <a:pt x="70" y="321"/>
                  </a:cubicBezTo>
                  <a:cubicBezTo>
                    <a:pt x="70" y="163"/>
                    <a:pt x="70" y="163"/>
                    <a:pt x="70" y="163"/>
                  </a:cubicBezTo>
                  <a:cubicBezTo>
                    <a:pt x="70" y="132"/>
                    <a:pt x="70" y="102"/>
                    <a:pt x="68" y="72"/>
                  </a:cubicBezTo>
                  <a:cubicBezTo>
                    <a:pt x="68" y="51"/>
                    <a:pt x="66" y="38"/>
                    <a:pt x="63" y="34"/>
                  </a:cubicBezTo>
                  <a:cubicBezTo>
                    <a:pt x="61" y="30"/>
                    <a:pt x="56" y="27"/>
                    <a:pt x="50" y="25"/>
                  </a:cubicBezTo>
                  <a:cubicBezTo>
                    <a:pt x="44" y="23"/>
                    <a:pt x="28" y="22"/>
                    <a:pt x="0" y="21"/>
                  </a:cubicBezTo>
                  <a:cubicBezTo>
                    <a:pt x="0" y="0"/>
                    <a:pt x="0" y="0"/>
                    <a:pt x="0" y="0"/>
                  </a:cubicBezTo>
                  <a:cubicBezTo>
                    <a:pt x="45" y="1"/>
                    <a:pt x="80" y="2"/>
                    <a:pt x="104" y="2"/>
                  </a:cubicBezTo>
                  <a:cubicBezTo>
                    <a:pt x="128" y="2"/>
                    <a:pt x="163" y="1"/>
                    <a:pt x="209" y="0"/>
                  </a:cubicBezTo>
                  <a:cubicBezTo>
                    <a:pt x="209" y="21"/>
                    <a:pt x="209" y="21"/>
                    <a:pt x="209" y="21"/>
                  </a:cubicBezTo>
                  <a:cubicBezTo>
                    <a:pt x="181" y="22"/>
                    <a:pt x="164" y="23"/>
                    <a:pt x="158" y="25"/>
                  </a:cubicBezTo>
                  <a:cubicBezTo>
                    <a:pt x="152" y="27"/>
                    <a:pt x="148" y="29"/>
                    <a:pt x="145" y="33"/>
                  </a:cubicBezTo>
                  <a:cubicBezTo>
                    <a:pt x="142" y="38"/>
                    <a:pt x="141" y="49"/>
                    <a:pt x="140" y="66"/>
                  </a:cubicBezTo>
                  <a:cubicBezTo>
                    <a:pt x="140" y="71"/>
                    <a:pt x="139" y="103"/>
                    <a:pt x="138" y="163"/>
                  </a:cubicBezTo>
                  <a:cubicBezTo>
                    <a:pt x="138" y="321"/>
                    <a:pt x="138" y="321"/>
                    <a:pt x="138" y="321"/>
                  </a:cubicBezTo>
                  <a:cubicBezTo>
                    <a:pt x="138" y="353"/>
                    <a:pt x="138" y="383"/>
                    <a:pt x="139" y="412"/>
                  </a:cubicBezTo>
                  <a:cubicBezTo>
                    <a:pt x="140" y="434"/>
                    <a:pt x="141" y="447"/>
                    <a:pt x="144" y="451"/>
                  </a:cubicBezTo>
                  <a:cubicBezTo>
                    <a:pt x="147" y="455"/>
                    <a:pt x="151" y="458"/>
                    <a:pt x="157" y="460"/>
                  </a:cubicBezTo>
                  <a:cubicBezTo>
                    <a:pt x="163" y="462"/>
                    <a:pt x="180"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p:cNvSpPr>
            <p:nvPr/>
          </p:nvSpPr>
          <p:spPr bwMode="auto">
            <a:xfrm>
              <a:off x="16197263" y="695325"/>
              <a:ext cx="1773238" cy="1890713"/>
            </a:xfrm>
            <a:custGeom>
              <a:avLst/>
              <a:gdLst>
                <a:gd name="T0" fmla="*/ 473 w 473"/>
                <a:gd name="T1" fmla="*/ 434 h 504"/>
                <a:gd name="T2" fmla="*/ 459 w 473"/>
                <a:gd name="T3" fmla="*/ 466 h 504"/>
                <a:gd name="T4" fmla="*/ 377 w 473"/>
                <a:gd name="T5" fmla="*/ 495 h 504"/>
                <a:gd name="T6" fmla="*/ 290 w 473"/>
                <a:gd name="T7" fmla="*/ 504 h 504"/>
                <a:gd name="T8" fmla="*/ 187 w 473"/>
                <a:gd name="T9" fmla="*/ 490 h 504"/>
                <a:gd name="T10" fmla="*/ 104 w 473"/>
                <a:gd name="T11" fmla="*/ 452 h 504"/>
                <a:gd name="T12" fmla="*/ 46 w 473"/>
                <a:gd name="T13" fmla="*/ 397 h 504"/>
                <a:gd name="T14" fmla="*/ 11 w 473"/>
                <a:gd name="T15" fmla="*/ 330 h 504"/>
                <a:gd name="T16" fmla="*/ 0 w 473"/>
                <a:gd name="T17" fmla="*/ 252 h 504"/>
                <a:gd name="T18" fmla="*/ 79 w 473"/>
                <a:gd name="T19" fmla="*/ 72 h 504"/>
                <a:gd name="T20" fmla="*/ 296 w 473"/>
                <a:gd name="T21" fmla="*/ 0 h 504"/>
                <a:gd name="T22" fmla="*/ 357 w 473"/>
                <a:gd name="T23" fmla="*/ 4 h 504"/>
                <a:gd name="T24" fmla="*/ 424 w 473"/>
                <a:gd name="T25" fmla="*/ 18 h 504"/>
                <a:gd name="T26" fmla="*/ 473 w 473"/>
                <a:gd name="T27" fmla="*/ 29 h 504"/>
                <a:gd name="T28" fmla="*/ 461 w 473"/>
                <a:gd name="T29" fmla="*/ 66 h 504"/>
                <a:gd name="T30" fmla="*/ 453 w 473"/>
                <a:gd name="T31" fmla="*/ 133 h 504"/>
                <a:gd name="T32" fmla="*/ 432 w 473"/>
                <a:gd name="T33" fmla="*/ 133 h 504"/>
                <a:gd name="T34" fmla="*/ 431 w 473"/>
                <a:gd name="T35" fmla="*/ 93 h 504"/>
                <a:gd name="T36" fmla="*/ 393 w 473"/>
                <a:gd name="T37" fmla="*/ 43 h 504"/>
                <a:gd name="T38" fmla="*/ 289 w 473"/>
                <a:gd name="T39" fmla="*/ 27 h 504"/>
                <a:gd name="T40" fmla="*/ 203 w 473"/>
                <a:gd name="T41" fmla="*/ 39 h 504"/>
                <a:gd name="T42" fmla="*/ 140 w 473"/>
                <a:gd name="T43" fmla="*/ 76 h 504"/>
                <a:gd name="T44" fmla="*/ 96 w 473"/>
                <a:gd name="T45" fmla="*/ 141 h 504"/>
                <a:gd name="T46" fmla="*/ 79 w 473"/>
                <a:gd name="T47" fmla="*/ 238 h 504"/>
                <a:gd name="T48" fmla="*/ 145 w 473"/>
                <a:gd name="T49" fmla="*/ 404 h 504"/>
                <a:gd name="T50" fmla="*/ 319 w 473"/>
                <a:gd name="T51" fmla="*/ 467 h 504"/>
                <a:gd name="T52" fmla="*/ 410 w 473"/>
                <a:gd name="T53" fmla="*/ 454 h 504"/>
                <a:gd name="T54" fmla="*/ 467 w 473"/>
                <a:gd name="T55" fmla="*/ 427 h 504"/>
                <a:gd name="T56" fmla="*/ 473 w 473"/>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4">
                  <a:moveTo>
                    <a:pt x="473" y="434"/>
                  </a:moveTo>
                  <a:cubicBezTo>
                    <a:pt x="459" y="466"/>
                    <a:pt x="459" y="466"/>
                    <a:pt x="459" y="466"/>
                  </a:cubicBezTo>
                  <a:cubicBezTo>
                    <a:pt x="431" y="479"/>
                    <a:pt x="404" y="489"/>
                    <a:pt x="377" y="495"/>
                  </a:cubicBezTo>
                  <a:cubicBezTo>
                    <a:pt x="350" y="501"/>
                    <a:pt x="321" y="504"/>
                    <a:pt x="290" y="504"/>
                  </a:cubicBezTo>
                  <a:cubicBezTo>
                    <a:pt x="253" y="504"/>
                    <a:pt x="219" y="499"/>
                    <a:pt x="187" y="490"/>
                  </a:cubicBezTo>
                  <a:cubicBezTo>
                    <a:pt x="155" y="482"/>
                    <a:pt x="128" y="469"/>
                    <a:pt x="104" y="452"/>
                  </a:cubicBezTo>
                  <a:cubicBezTo>
                    <a:pt x="80" y="436"/>
                    <a:pt x="61" y="418"/>
                    <a:pt x="46" y="397"/>
                  </a:cubicBezTo>
                  <a:cubicBezTo>
                    <a:pt x="31" y="377"/>
                    <a:pt x="19" y="354"/>
                    <a:pt x="11" y="330"/>
                  </a:cubicBezTo>
                  <a:cubicBezTo>
                    <a:pt x="4" y="306"/>
                    <a:pt x="0" y="280"/>
                    <a:pt x="0" y="252"/>
                  </a:cubicBezTo>
                  <a:cubicBezTo>
                    <a:pt x="0" y="179"/>
                    <a:pt x="26" y="119"/>
                    <a:pt x="79" y="72"/>
                  </a:cubicBezTo>
                  <a:cubicBezTo>
                    <a:pt x="132" y="24"/>
                    <a:pt x="205" y="0"/>
                    <a:pt x="296" y="0"/>
                  </a:cubicBezTo>
                  <a:cubicBezTo>
                    <a:pt x="318" y="0"/>
                    <a:pt x="338" y="2"/>
                    <a:pt x="357" y="4"/>
                  </a:cubicBezTo>
                  <a:cubicBezTo>
                    <a:pt x="375" y="6"/>
                    <a:pt x="397" y="11"/>
                    <a:pt x="424" y="18"/>
                  </a:cubicBezTo>
                  <a:cubicBezTo>
                    <a:pt x="451" y="24"/>
                    <a:pt x="467" y="28"/>
                    <a:pt x="473" y="29"/>
                  </a:cubicBezTo>
                  <a:cubicBezTo>
                    <a:pt x="468" y="42"/>
                    <a:pt x="464" y="54"/>
                    <a:pt x="461" y="66"/>
                  </a:cubicBezTo>
                  <a:cubicBezTo>
                    <a:pt x="457" y="85"/>
                    <a:pt x="455" y="108"/>
                    <a:pt x="453" y="133"/>
                  </a:cubicBezTo>
                  <a:cubicBezTo>
                    <a:pt x="432" y="133"/>
                    <a:pt x="432" y="133"/>
                    <a:pt x="432" y="133"/>
                  </a:cubicBezTo>
                  <a:cubicBezTo>
                    <a:pt x="431" y="93"/>
                    <a:pt x="431" y="93"/>
                    <a:pt x="431" y="93"/>
                  </a:cubicBezTo>
                  <a:cubicBezTo>
                    <a:pt x="429" y="71"/>
                    <a:pt x="416" y="54"/>
                    <a:pt x="393" y="43"/>
                  </a:cubicBezTo>
                  <a:cubicBezTo>
                    <a:pt x="369" y="33"/>
                    <a:pt x="335" y="27"/>
                    <a:pt x="289" y="27"/>
                  </a:cubicBezTo>
                  <a:cubicBezTo>
                    <a:pt x="255" y="28"/>
                    <a:pt x="227" y="32"/>
                    <a:pt x="203" y="39"/>
                  </a:cubicBezTo>
                  <a:cubicBezTo>
                    <a:pt x="179" y="47"/>
                    <a:pt x="158" y="60"/>
                    <a:pt x="140" y="76"/>
                  </a:cubicBezTo>
                  <a:cubicBezTo>
                    <a:pt x="122" y="93"/>
                    <a:pt x="108" y="115"/>
                    <a:pt x="96" y="141"/>
                  </a:cubicBezTo>
                  <a:cubicBezTo>
                    <a:pt x="85" y="167"/>
                    <a:pt x="79" y="199"/>
                    <a:pt x="79" y="238"/>
                  </a:cubicBezTo>
                  <a:cubicBezTo>
                    <a:pt x="79" y="307"/>
                    <a:pt x="101" y="362"/>
                    <a:pt x="145" y="404"/>
                  </a:cubicBezTo>
                  <a:cubicBezTo>
                    <a:pt x="189" y="446"/>
                    <a:pt x="247" y="467"/>
                    <a:pt x="319" y="467"/>
                  </a:cubicBezTo>
                  <a:cubicBezTo>
                    <a:pt x="352" y="467"/>
                    <a:pt x="382" y="462"/>
                    <a:pt x="410" y="454"/>
                  </a:cubicBezTo>
                  <a:cubicBezTo>
                    <a:pt x="429" y="448"/>
                    <a:pt x="448" y="439"/>
                    <a:pt x="467" y="427"/>
                  </a:cubicBezTo>
                  <a:lnTo>
                    <a:pt x="473"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p:cNvSpPr>
              <a:spLocks/>
            </p:cNvSpPr>
            <p:nvPr/>
          </p:nvSpPr>
          <p:spPr bwMode="auto">
            <a:xfrm>
              <a:off x="8247063" y="695325"/>
              <a:ext cx="1778000" cy="1890713"/>
            </a:xfrm>
            <a:custGeom>
              <a:avLst/>
              <a:gdLst>
                <a:gd name="T0" fmla="*/ 474 w 474"/>
                <a:gd name="T1" fmla="*/ 434 h 504"/>
                <a:gd name="T2" fmla="*/ 460 w 474"/>
                <a:gd name="T3" fmla="*/ 466 h 504"/>
                <a:gd name="T4" fmla="*/ 378 w 474"/>
                <a:gd name="T5" fmla="*/ 495 h 504"/>
                <a:gd name="T6" fmla="*/ 291 w 474"/>
                <a:gd name="T7" fmla="*/ 504 h 504"/>
                <a:gd name="T8" fmla="*/ 188 w 474"/>
                <a:gd name="T9" fmla="*/ 490 h 504"/>
                <a:gd name="T10" fmla="*/ 105 w 474"/>
                <a:gd name="T11" fmla="*/ 452 h 504"/>
                <a:gd name="T12" fmla="*/ 46 w 474"/>
                <a:gd name="T13" fmla="*/ 397 h 504"/>
                <a:gd name="T14" fmla="*/ 12 w 474"/>
                <a:gd name="T15" fmla="*/ 330 h 504"/>
                <a:gd name="T16" fmla="*/ 0 w 474"/>
                <a:gd name="T17" fmla="*/ 252 h 504"/>
                <a:gd name="T18" fmla="*/ 80 w 474"/>
                <a:gd name="T19" fmla="*/ 72 h 504"/>
                <a:gd name="T20" fmla="*/ 297 w 474"/>
                <a:gd name="T21" fmla="*/ 0 h 504"/>
                <a:gd name="T22" fmla="*/ 357 w 474"/>
                <a:gd name="T23" fmla="*/ 4 h 504"/>
                <a:gd name="T24" fmla="*/ 425 w 474"/>
                <a:gd name="T25" fmla="*/ 18 h 504"/>
                <a:gd name="T26" fmla="*/ 474 w 474"/>
                <a:gd name="T27" fmla="*/ 29 h 504"/>
                <a:gd name="T28" fmla="*/ 462 w 474"/>
                <a:gd name="T29" fmla="*/ 66 h 504"/>
                <a:gd name="T30" fmla="*/ 454 w 474"/>
                <a:gd name="T31" fmla="*/ 133 h 504"/>
                <a:gd name="T32" fmla="*/ 433 w 474"/>
                <a:gd name="T33" fmla="*/ 133 h 504"/>
                <a:gd name="T34" fmla="*/ 432 w 474"/>
                <a:gd name="T35" fmla="*/ 93 h 504"/>
                <a:gd name="T36" fmla="*/ 393 w 474"/>
                <a:gd name="T37" fmla="*/ 43 h 504"/>
                <a:gd name="T38" fmla="*/ 290 w 474"/>
                <a:gd name="T39" fmla="*/ 27 h 504"/>
                <a:gd name="T40" fmla="*/ 204 w 474"/>
                <a:gd name="T41" fmla="*/ 39 h 504"/>
                <a:gd name="T42" fmla="*/ 141 w 474"/>
                <a:gd name="T43" fmla="*/ 76 h 504"/>
                <a:gd name="T44" fmla="*/ 97 w 474"/>
                <a:gd name="T45" fmla="*/ 141 h 504"/>
                <a:gd name="T46" fmla="*/ 79 w 474"/>
                <a:gd name="T47" fmla="*/ 238 h 504"/>
                <a:gd name="T48" fmla="*/ 145 w 474"/>
                <a:gd name="T49" fmla="*/ 404 h 504"/>
                <a:gd name="T50" fmla="*/ 320 w 474"/>
                <a:gd name="T51" fmla="*/ 467 h 504"/>
                <a:gd name="T52" fmla="*/ 411 w 474"/>
                <a:gd name="T53" fmla="*/ 454 h 504"/>
                <a:gd name="T54" fmla="*/ 467 w 474"/>
                <a:gd name="T55" fmla="*/ 427 h 504"/>
                <a:gd name="T56" fmla="*/ 474 w 474"/>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04">
                  <a:moveTo>
                    <a:pt x="474" y="434"/>
                  </a:moveTo>
                  <a:cubicBezTo>
                    <a:pt x="460" y="466"/>
                    <a:pt x="460" y="466"/>
                    <a:pt x="460" y="466"/>
                  </a:cubicBezTo>
                  <a:cubicBezTo>
                    <a:pt x="432" y="479"/>
                    <a:pt x="405" y="489"/>
                    <a:pt x="378" y="495"/>
                  </a:cubicBezTo>
                  <a:cubicBezTo>
                    <a:pt x="351" y="501"/>
                    <a:pt x="322" y="504"/>
                    <a:pt x="291" y="504"/>
                  </a:cubicBezTo>
                  <a:cubicBezTo>
                    <a:pt x="254" y="504"/>
                    <a:pt x="219" y="499"/>
                    <a:pt x="188" y="490"/>
                  </a:cubicBezTo>
                  <a:cubicBezTo>
                    <a:pt x="156" y="482"/>
                    <a:pt x="128" y="469"/>
                    <a:pt x="105" y="452"/>
                  </a:cubicBezTo>
                  <a:cubicBezTo>
                    <a:pt x="81" y="436"/>
                    <a:pt x="62" y="418"/>
                    <a:pt x="46" y="397"/>
                  </a:cubicBezTo>
                  <a:cubicBezTo>
                    <a:pt x="32" y="377"/>
                    <a:pt x="20" y="354"/>
                    <a:pt x="12" y="330"/>
                  </a:cubicBezTo>
                  <a:cubicBezTo>
                    <a:pt x="4" y="306"/>
                    <a:pt x="0" y="280"/>
                    <a:pt x="0" y="252"/>
                  </a:cubicBezTo>
                  <a:cubicBezTo>
                    <a:pt x="0" y="179"/>
                    <a:pt x="27" y="119"/>
                    <a:pt x="80" y="72"/>
                  </a:cubicBezTo>
                  <a:cubicBezTo>
                    <a:pt x="133" y="24"/>
                    <a:pt x="205" y="0"/>
                    <a:pt x="297" y="0"/>
                  </a:cubicBezTo>
                  <a:cubicBezTo>
                    <a:pt x="319" y="0"/>
                    <a:pt x="339" y="2"/>
                    <a:pt x="357" y="4"/>
                  </a:cubicBezTo>
                  <a:cubicBezTo>
                    <a:pt x="376" y="6"/>
                    <a:pt x="398" y="11"/>
                    <a:pt x="425" y="18"/>
                  </a:cubicBezTo>
                  <a:cubicBezTo>
                    <a:pt x="451" y="24"/>
                    <a:pt x="468" y="28"/>
                    <a:pt x="474" y="29"/>
                  </a:cubicBezTo>
                  <a:cubicBezTo>
                    <a:pt x="468" y="42"/>
                    <a:pt x="465" y="54"/>
                    <a:pt x="462" y="66"/>
                  </a:cubicBezTo>
                  <a:cubicBezTo>
                    <a:pt x="458" y="85"/>
                    <a:pt x="456" y="108"/>
                    <a:pt x="454" y="133"/>
                  </a:cubicBezTo>
                  <a:cubicBezTo>
                    <a:pt x="433" y="133"/>
                    <a:pt x="433" y="133"/>
                    <a:pt x="433" y="133"/>
                  </a:cubicBezTo>
                  <a:cubicBezTo>
                    <a:pt x="432" y="93"/>
                    <a:pt x="432" y="93"/>
                    <a:pt x="432" y="93"/>
                  </a:cubicBezTo>
                  <a:cubicBezTo>
                    <a:pt x="430" y="71"/>
                    <a:pt x="417" y="54"/>
                    <a:pt x="393" y="43"/>
                  </a:cubicBezTo>
                  <a:cubicBezTo>
                    <a:pt x="370" y="33"/>
                    <a:pt x="335" y="27"/>
                    <a:pt x="290" y="27"/>
                  </a:cubicBezTo>
                  <a:cubicBezTo>
                    <a:pt x="256" y="28"/>
                    <a:pt x="227" y="32"/>
                    <a:pt x="204" y="39"/>
                  </a:cubicBezTo>
                  <a:cubicBezTo>
                    <a:pt x="180" y="47"/>
                    <a:pt x="159" y="60"/>
                    <a:pt x="141" y="76"/>
                  </a:cubicBezTo>
                  <a:cubicBezTo>
                    <a:pt x="123" y="93"/>
                    <a:pt x="108" y="115"/>
                    <a:pt x="97" y="141"/>
                  </a:cubicBezTo>
                  <a:cubicBezTo>
                    <a:pt x="85" y="167"/>
                    <a:pt x="80" y="199"/>
                    <a:pt x="79" y="238"/>
                  </a:cubicBezTo>
                  <a:cubicBezTo>
                    <a:pt x="79" y="307"/>
                    <a:pt x="101" y="362"/>
                    <a:pt x="145" y="404"/>
                  </a:cubicBezTo>
                  <a:cubicBezTo>
                    <a:pt x="189" y="446"/>
                    <a:pt x="248" y="467"/>
                    <a:pt x="320" y="467"/>
                  </a:cubicBezTo>
                  <a:cubicBezTo>
                    <a:pt x="353" y="467"/>
                    <a:pt x="383" y="462"/>
                    <a:pt x="411" y="454"/>
                  </a:cubicBezTo>
                  <a:cubicBezTo>
                    <a:pt x="430" y="448"/>
                    <a:pt x="449" y="439"/>
                    <a:pt x="467" y="427"/>
                  </a:cubicBezTo>
                  <a:lnTo>
                    <a:pt x="474"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p:cNvSpPr>
            <p:nvPr/>
          </p:nvSpPr>
          <p:spPr bwMode="auto">
            <a:xfrm>
              <a:off x="-823913" y="736600"/>
              <a:ext cx="2482850" cy="1836738"/>
            </a:xfrm>
            <a:custGeom>
              <a:avLst/>
              <a:gdLst>
                <a:gd name="T0" fmla="*/ 0 w 662"/>
                <a:gd name="T1" fmla="*/ 23 h 490"/>
                <a:gd name="T2" fmla="*/ 0 w 662"/>
                <a:gd name="T3" fmla="*/ 0 h 490"/>
                <a:gd name="T4" fmla="*/ 72 w 662"/>
                <a:gd name="T5" fmla="*/ 3 h 490"/>
                <a:gd name="T6" fmla="*/ 138 w 662"/>
                <a:gd name="T7" fmla="*/ 0 h 490"/>
                <a:gd name="T8" fmla="*/ 196 w 662"/>
                <a:gd name="T9" fmla="*/ 120 h 490"/>
                <a:gd name="T10" fmla="*/ 331 w 662"/>
                <a:gd name="T11" fmla="*/ 385 h 490"/>
                <a:gd name="T12" fmla="*/ 454 w 662"/>
                <a:gd name="T13" fmla="*/ 142 h 490"/>
                <a:gd name="T14" fmla="*/ 521 w 662"/>
                <a:gd name="T15" fmla="*/ 0 h 490"/>
                <a:gd name="T16" fmla="*/ 584 w 662"/>
                <a:gd name="T17" fmla="*/ 3 h 490"/>
                <a:gd name="T18" fmla="*/ 662 w 662"/>
                <a:gd name="T19" fmla="*/ 0 h 490"/>
                <a:gd name="T20" fmla="*/ 662 w 662"/>
                <a:gd name="T21" fmla="*/ 23 h 490"/>
                <a:gd name="T22" fmla="*/ 610 w 662"/>
                <a:gd name="T23" fmla="*/ 27 h 490"/>
                <a:gd name="T24" fmla="*/ 597 w 662"/>
                <a:gd name="T25" fmla="*/ 35 h 490"/>
                <a:gd name="T26" fmla="*/ 592 w 662"/>
                <a:gd name="T27" fmla="*/ 68 h 490"/>
                <a:gd name="T28" fmla="*/ 590 w 662"/>
                <a:gd name="T29" fmla="*/ 164 h 490"/>
                <a:gd name="T30" fmla="*/ 590 w 662"/>
                <a:gd name="T31" fmla="*/ 321 h 490"/>
                <a:gd name="T32" fmla="*/ 592 w 662"/>
                <a:gd name="T33" fmla="*/ 411 h 490"/>
                <a:gd name="T34" fmla="*/ 597 w 662"/>
                <a:gd name="T35" fmla="*/ 449 h 490"/>
                <a:gd name="T36" fmla="*/ 610 w 662"/>
                <a:gd name="T37" fmla="*/ 458 h 490"/>
                <a:gd name="T38" fmla="*/ 662 w 662"/>
                <a:gd name="T39" fmla="*/ 462 h 490"/>
                <a:gd name="T40" fmla="*/ 662 w 662"/>
                <a:gd name="T41" fmla="*/ 484 h 490"/>
                <a:gd name="T42" fmla="*/ 560 w 662"/>
                <a:gd name="T43" fmla="*/ 481 h 490"/>
                <a:gd name="T44" fmla="*/ 455 w 662"/>
                <a:gd name="T45" fmla="*/ 484 h 490"/>
                <a:gd name="T46" fmla="*/ 455 w 662"/>
                <a:gd name="T47" fmla="*/ 462 h 490"/>
                <a:gd name="T48" fmla="*/ 506 w 662"/>
                <a:gd name="T49" fmla="*/ 458 h 490"/>
                <a:gd name="T50" fmla="*/ 519 w 662"/>
                <a:gd name="T51" fmla="*/ 450 h 490"/>
                <a:gd name="T52" fmla="*/ 524 w 662"/>
                <a:gd name="T53" fmla="*/ 417 h 490"/>
                <a:gd name="T54" fmla="*/ 526 w 662"/>
                <a:gd name="T55" fmla="*/ 321 h 490"/>
                <a:gd name="T56" fmla="*/ 526 w 662"/>
                <a:gd name="T57" fmla="*/ 71 h 490"/>
                <a:gd name="T58" fmla="*/ 403 w 662"/>
                <a:gd name="T59" fmla="*/ 317 h 490"/>
                <a:gd name="T60" fmla="*/ 357 w 662"/>
                <a:gd name="T61" fmla="*/ 409 h 490"/>
                <a:gd name="T62" fmla="*/ 321 w 662"/>
                <a:gd name="T63" fmla="*/ 490 h 490"/>
                <a:gd name="T64" fmla="*/ 307 w 662"/>
                <a:gd name="T65" fmla="*/ 490 h 490"/>
                <a:gd name="T66" fmla="*/ 299 w 662"/>
                <a:gd name="T67" fmla="*/ 470 h 490"/>
                <a:gd name="T68" fmla="*/ 275 w 662"/>
                <a:gd name="T69" fmla="*/ 420 h 490"/>
                <a:gd name="T70" fmla="*/ 104 w 662"/>
                <a:gd name="T71" fmla="*/ 83 h 490"/>
                <a:gd name="T72" fmla="*/ 104 w 662"/>
                <a:gd name="T73" fmla="*/ 321 h 490"/>
                <a:gd name="T74" fmla="*/ 106 w 662"/>
                <a:gd name="T75" fmla="*/ 411 h 490"/>
                <a:gd name="T76" fmla="*/ 112 w 662"/>
                <a:gd name="T77" fmla="*/ 449 h 490"/>
                <a:gd name="T78" fmla="*/ 125 w 662"/>
                <a:gd name="T79" fmla="*/ 458 h 490"/>
                <a:gd name="T80" fmla="*/ 176 w 662"/>
                <a:gd name="T81" fmla="*/ 462 h 490"/>
                <a:gd name="T82" fmla="*/ 176 w 662"/>
                <a:gd name="T83" fmla="*/ 484 h 490"/>
                <a:gd name="T84" fmla="*/ 90 w 662"/>
                <a:gd name="T85" fmla="*/ 481 h 490"/>
                <a:gd name="T86" fmla="*/ 0 w 662"/>
                <a:gd name="T87" fmla="*/ 484 h 490"/>
                <a:gd name="T88" fmla="*/ 0 w 662"/>
                <a:gd name="T89" fmla="*/ 462 h 490"/>
                <a:gd name="T90" fmla="*/ 52 w 662"/>
                <a:gd name="T91" fmla="*/ 458 h 490"/>
                <a:gd name="T92" fmla="*/ 64 w 662"/>
                <a:gd name="T93" fmla="*/ 450 h 490"/>
                <a:gd name="T94" fmla="*/ 70 w 662"/>
                <a:gd name="T95" fmla="*/ 417 h 490"/>
                <a:gd name="T96" fmla="*/ 71 w 662"/>
                <a:gd name="T97" fmla="*/ 321 h 490"/>
                <a:gd name="T98" fmla="*/ 71 w 662"/>
                <a:gd name="T99" fmla="*/ 164 h 490"/>
                <a:gd name="T100" fmla="*/ 70 w 662"/>
                <a:gd name="T101" fmla="*/ 74 h 490"/>
                <a:gd name="T102" fmla="*/ 65 w 662"/>
                <a:gd name="T103" fmla="*/ 36 h 490"/>
                <a:gd name="T104" fmla="*/ 51 w 662"/>
                <a:gd name="T105" fmla="*/ 27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6"/>
                    <a:pt x="178" y="86"/>
                    <a:pt x="196" y="120"/>
                  </a:cubicBezTo>
                  <a:cubicBezTo>
                    <a:pt x="331" y="385"/>
                    <a:pt x="331" y="385"/>
                    <a:pt x="331" y="385"/>
                  </a:cubicBezTo>
                  <a:cubicBezTo>
                    <a:pt x="454" y="142"/>
                    <a:pt x="454" y="142"/>
                    <a:pt x="454" y="142"/>
                  </a:cubicBezTo>
                  <a:cubicBezTo>
                    <a:pt x="487" y="76"/>
                    <a:pt x="509" y="29"/>
                    <a:pt x="521" y="0"/>
                  </a:cubicBezTo>
                  <a:cubicBezTo>
                    <a:pt x="546" y="2"/>
                    <a:pt x="567" y="3"/>
                    <a:pt x="584" y="3"/>
                  </a:cubicBezTo>
                  <a:cubicBezTo>
                    <a:pt x="600" y="3"/>
                    <a:pt x="626" y="2"/>
                    <a:pt x="662" y="0"/>
                  </a:cubicBezTo>
                  <a:cubicBezTo>
                    <a:pt x="662" y="23"/>
                    <a:pt x="662" y="23"/>
                    <a:pt x="662" y="23"/>
                  </a:cubicBezTo>
                  <a:cubicBezTo>
                    <a:pt x="633" y="24"/>
                    <a:pt x="616" y="25"/>
                    <a:pt x="610" y="27"/>
                  </a:cubicBezTo>
                  <a:cubicBezTo>
                    <a:pt x="604" y="29"/>
                    <a:pt x="600" y="31"/>
                    <a:pt x="597" y="35"/>
                  </a:cubicBezTo>
                  <a:cubicBezTo>
                    <a:pt x="594" y="39"/>
                    <a:pt x="593" y="50"/>
                    <a:pt x="592" y="68"/>
                  </a:cubicBezTo>
                  <a:cubicBezTo>
                    <a:pt x="592" y="72"/>
                    <a:pt x="591" y="104"/>
                    <a:pt x="590" y="164"/>
                  </a:cubicBezTo>
                  <a:cubicBezTo>
                    <a:pt x="590" y="321"/>
                    <a:pt x="590" y="321"/>
                    <a:pt x="590" y="321"/>
                  </a:cubicBezTo>
                  <a:cubicBezTo>
                    <a:pt x="590" y="352"/>
                    <a:pt x="591" y="382"/>
                    <a:pt x="592" y="411"/>
                  </a:cubicBezTo>
                  <a:cubicBezTo>
                    <a:pt x="593" y="432"/>
                    <a:pt x="594" y="445"/>
                    <a:pt x="597" y="449"/>
                  </a:cubicBezTo>
                  <a:cubicBezTo>
                    <a:pt x="600" y="453"/>
                    <a:pt x="604" y="456"/>
                    <a:pt x="610" y="458"/>
                  </a:cubicBezTo>
                  <a:cubicBezTo>
                    <a:pt x="616" y="460"/>
                    <a:pt x="633" y="461"/>
                    <a:pt x="662" y="462"/>
                  </a:cubicBezTo>
                  <a:cubicBezTo>
                    <a:pt x="662" y="484"/>
                    <a:pt x="662" y="484"/>
                    <a:pt x="662" y="484"/>
                  </a:cubicBezTo>
                  <a:cubicBezTo>
                    <a:pt x="614" y="482"/>
                    <a:pt x="580" y="481"/>
                    <a:pt x="560" y="481"/>
                  </a:cubicBezTo>
                  <a:cubicBezTo>
                    <a:pt x="544" y="481"/>
                    <a:pt x="509" y="482"/>
                    <a:pt x="455" y="484"/>
                  </a:cubicBezTo>
                  <a:cubicBezTo>
                    <a:pt x="455" y="462"/>
                    <a:pt x="455" y="462"/>
                    <a:pt x="455" y="462"/>
                  </a:cubicBezTo>
                  <a:cubicBezTo>
                    <a:pt x="483" y="461"/>
                    <a:pt x="500" y="460"/>
                    <a:pt x="506" y="458"/>
                  </a:cubicBezTo>
                  <a:cubicBezTo>
                    <a:pt x="513" y="456"/>
                    <a:pt x="517" y="453"/>
                    <a:pt x="519" y="450"/>
                  </a:cubicBezTo>
                  <a:cubicBezTo>
                    <a:pt x="522" y="445"/>
                    <a:pt x="524" y="435"/>
                    <a:pt x="524" y="417"/>
                  </a:cubicBezTo>
                  <a:cubicBezTo>
                    <a:pt x="524" y="412"/>
                    <a:pt x="525" y="380"/>
                    <a:pt x="526" y="321"/>
                  </a:cubicBezTo>
                  <a:cubicBezTo>
                    <a:pt x="526" y="71"/>
                    <a:pt x="526" y="71"/>
                    <a:pt x="526" y="71"/>
                  </a:cubicBezTo>
                  <a:cubicBezTo>
                    <a:pt x="403" y="317"/>
                    <a:pt x="403" y="317"/>
                    <a:pt x="403" y="317"/>
                  </a:cubicBezTo>
                  <a:cubicBezTo>
                    <a:pt x="383" y="355"/>
                    <a:pt x="368" y="386"/>
                    <a:pt x="357" y="409"/>
                  </a:cubicBezTo>
                  <a:cubicBezTo>
                    <a:pt x="349" y="426"/>
                    <a:pt x="337" y="453"/>
                    <a:pt x="321" y="490"/>
                  </a:cubicBezTo>
                  <a:cubicBezTo>
                    <a:pt x="307" y="490"/>
                    <a:pt x="307" y="490"/>
                    <a:pt x="307" y="490"/>
                  </a:cubicBezTo>
                  <a:cubicBezTo>
                    <a:pt x="304" y="482"/>
                    <a:pt x="302" y="475"/>
                    <a:pt x="299" y="470"/>
                  </a:cubicBezTo>
                  <a:cubicBezTo>
                    <a:pt x="275" y="420"/>
                    <a:pt x="275" y="420"/>
                    <a:pt x="275" y="420"/>
                  </a:cubicBezTo>
                  <a:cubicBezTo>
                    <a:pt x="104" y="83"/>
                    <a:pt x="104" y="83"/>
                    <a:pt x="104" y="83"/>
                  </a:cubicBezTo>
                  <a:cubicBezTo>
                    <a:pt x="104" y="321"/>
                    <a:pt x="104" y="321"/>
                    <a:pt x="104" y="321"/>
                  </a:cubicBezTo>
                  <a:cubicBezTo>
                    <a:pt x="104" y="351"/>
                    <a:pt x="105" y="382"/>
                    <a:pt x="106" y="411"/>
                  </a:cubicBezTo>
                  <a:cubicBezTo>
                    <a:pt x="107" y="432"/>
                    <a:pt x="109" y="445"/>
                    <a:pt x="112" y="449"/>
                  </a:cubicBezTo>
                  <a:cubicBezTo>
                    <a:pt x="114" y="453"/>
                    <a:pt x="119" y="456"/>
                    <a:pt x="125" y="458"/>
                  </a:cubicBezTo>
                  <a:cubicBezTo>
                    <a:pt x="131" y="460"/>
                    <a:pt x="148" y="461"/>
                    <a:pt x="176" y="462"/>
                  </a:cubicBezTo>
                  <a:cubicBezTo>
                    <a:pt x="176" y="484"/>
                    <a:pt x="176" y="484"/>
                    <a:pt x="176" y="484"/>
                  </a:cubicBezTo>
                  <a:cubicBezTo>
                    <a:pt x="90" y="481"/>
                    <a:pt x="90" y="481"/>
                    <a:pt x="90" y="481"/>
                  </a:cubicBezTo>
                  <a:cubicBezTo>
                    <a:pt x="0" y="484"/>
                    <a:pt x="0" y="484"/>
                    <a:pt x="0" y="484"/>
                  </a:cubicBezTo>
                  <a:cubicBezTo>
                    <a:pt x="0" y="462"/>
                    <a:pt x="0" y="462"/>
                    <a:pt x="0" y="462"/>
                  </a:cubicBezTo>
                  <a:cubicBezTo>
                    <a:pt x="28" y="461"/>
                    <a:pt x="45" y="460"/>
                    <a:pt x="52" y="458"/>
                  </a:cubicBezTo>
                  <a:cubicBezTo>
                    <a:pt x="58" y="456"/>
                    <a:pt x="62" y="453"/>
                    <a:pt x="64" y="450"/>
                  </a:cubicBezTo>
                  <a:cubicBezTo>
                    <a:pt x="67" y="445"/>
                    <a:pt x="69" y="435"/>
                    <a:pt x="70" y="417"/>
                  </a:cubicBezTo>
                  <a:cubicBezTo>
                    <a:pt x="70" y="412"/>
                    <a:pt x="71" y="380"/>
                    <a:pt x="71" y="321"/>
                  </a:cubicBezTo>
                  <a:cubicBezTo>
                    <a:pt x="71" y="164"/>
                    <a:pt x="71" y="164"/>
                    <a:pt x="71" y="164"/>
                  </a:cubicBezTo>
                  <a:cubicBezTo>
                    <a:pt x="71" y="133"/>
                    <a:pt x="71" y="103"/>
                    <a:pt x="70" y="74"/>
                  </a:cubicBezTo>
                  <a:cubicBezTo>
                    <a:pt x="69" y="52"/>
                    <a:pt x="67" y="40"/>
                    <a:pt x="65" y="36"/>
                  </a:cubicBezTo>
                  <a:cubicBezTo>
                    <a:pt x="62" y="31"/>
                    <a:pt x="57" y="29"/>
                    <a:pt x="51" y="27"/>
                  </a:cubicBezTo>
                  <a:cubicBezTo>
                    <a:pt x="45" y="25"/>
                    <a:pt x="28" y="24"/>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p:cNvSpPr>
              <a:spLocks noEditPoints="1"/>
            </p:cNvSpPr>
            <p:nvPr/>
          </p:nvSpPr>
          <p:spPr bwMode="auto">
            <a:xfrm>
              <a:off x="1741488" y="722313"/>
              <a:ext cx="2027238" cy="1828800"/>
            </a:xfrm>
            <a:custGeom>
              <a:avLst/>
              <a:gdLst>
                <a:gd name="T0" fmla="*/ 76 w 541"/>
                <a:gd name="T1" fmla="*/ 485 h 488"/>
                <a:gd name="T2" fmla="*/ 167 w 541"/>
                <a:gd name="T3" fmla="*/ 488 h 488"/>
                <a:gd name="T4" fmla="*/ 167 w 541"/>
                <a:gd name="T5" fmla="*/ 466 h 488"/>
                <a:gd name="T6" fmla="*/ 121 w 541"/>
                <a:gd name="T7" fmla="*/ 463 h 488"/>
                <a:gd name="T8" fmla="*/ 108 w 541"/>
                <a:gd name="T9" fmla="*/ 457 h 488"/>
                <a:gd name="T10" fmla="*/ 106 w 541"/>
                <a:gd name="T11" fmla="*/ 449 h 488"/>
                <a:gd name="T12" fmla="*/ 116 w 541"/>
                <a:gd name="T13" fmla="*/ 414 h 488"/>
                <a:gd name="T14" fmla="*/ 155 w 541"/>
                <a:gd name="T15" fmla="*/ 327 h 488"/>
                <a:gd name="T16" fmla="*/ 362 w 541"/>
                <a:gd name="T17" fmla="*/ 327 h 488"/>
                <a:gd name="T18" fmla="*/ 406 w 541"/>
                <a:gd name="T19" fmla="*/ 431 h 488"/>
                <a:gd name="T20" fmla="*/ 411 w 541"/>
                <a:gd name="T21" fmla="*/ 451 h 488"/>
                <a:gd name="T22" fmla="*/ 408 w 541"/>
                <a:gd name="T23" fmla="*/ 458 h 488"/>
                <a:gd name="T24" fmla="*/ 396 w 541"/>
                <a:gd name="T25" fmla="*/ 464 h 488"/>
                <a:gd name="T26" fmla="*/ 348 w 541"/>
                <a:gd name="T27" fmla="*/ 466 h 488"/>
                <a:gd name="T28" fmla="*/ 348 w 541"/>
                <a:gd name="T29" fmla="*/ 488 h 488"/>
                <a:gd name="T30" fmla="*/ 463 w 541"/>
                <a:gd name="T31" fmla="*/ 485 h 488"/>
                <a:gd name="T32" fmla="*/ 541 w 541"/>
                <a:gd name="T33" fmla="*/ 488 h 488"/>
                <a:gd name="T34" fmla="*/ 541 w 541"/>
                <a:gd name="T35" fmla="*/ 466 h 488"/>
                <a:gd name="T36" fmla="*/ 504 w 541"/>
                <a:gd name="T37" fmla="*/ 462 h 488"/>
                <a:gd name="T38" fmla="*/ 490 w 541"/>
                <a:gd name="T39" fmla="*/ 446 h 488"/>
                <a:gd name="T40" fmla="*/ 440 w 541"/>
                <a:gd name="T41" fmla="*/ 342 h 488"/>
                <a:gd name="T42" fmla="*/ 287 w 541"/>
                <a:gd name="T43" fmla="*/ 0 h 488"/>
                <a:gd name="T44" fmla="*/ 264 w 541"/>
                <a:gd name="T45" fmla="*/ 0 h 488"/>
                <a:gd name="T46" fmla="*/ 202 w 541"/>
                <a:gd name="T47" fmla="*/ 141 h 488"/>
                <a:gd name="T48" fmla="*/ 112 w 541"/>
                <a:gd name="T49" fmla="*/ 333 h 488"/>
                <a:gd name="T50" fmla="*/ 65 w 541"/>
                <a:gd name="T51" fmla="*/ 429 h 488"/>
                <a:gd name="T52" fmla="*/ 48 w 541"/>
                <a:gd name="T53" fmla="*/ 457 h 488"/>
                <a:gd name="T54" fmla="*/ 36 w 541"/>
                <a:gd name="T55" fmla="*/ 464 h 488"/>
                <a:gd name="T56" fmla="*/ 0 w 541"/>
                <a:gd name="T57" fmla="*/ 466 h 488"/>
                <a:gd name="T58" fmla="*/ 0 w 541"/>
                <a:gd name="T59" fmla="*/ 488 h 488"/>
                <a:gd name="T60" fmla="*/ 76 w 541"/>
                <a:gd name="T61" fmla="*/ 485 h 488"/>
                <a:gd name="T62" fmla="*/ 258 w 541"/>
                <a:gd name="T63" fmla="*/ 93 h 488"/>
                <a:gd name="T64" fmla="*/ 347 w 541"/>
                <a:gd name="T65" fmla="*/ 298 h 488"/>
                <a:gd name="T66" fmla="*/ 167 w 541"/>
                <a:gd name="T67" fmla="*/ 298 h 488"/>
                <a:gd name="T68" fmla="*/ 258 w 541"/>
                <a:gd name="T69" fmla="*/ 9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8">
                  <a:moveTo>
                    <a:pt x="76" y="485"/>
                  </a:moveTo>
                  <a:cubicBezTo>
                    <a:pt x="97" y="485"/>
                    <a:pt x="127" y="486"/>
                    <a:pt x="167" y="488"/>
                  </a:cubicBezTo>
                  <a:cubicBezTo>
                    <a:pt x="167" y="466"/>
                    <a:pt x="167" y="466"/>
                    <a:pt x="167" y="466"/>
                  </a:cubicBezTo>
                  <a:cubicBezTo>
                    <a:pt x="145" y="466"/>
                    <a:pt x="129" y="465"/>
                    <a:pt x="121" y="463"/>
                  </a:cubicBezTo>
                  <a:cubicBezTo>
                    <a:pt x="115" y="462"/>
                    <a:pt x="111" y="460"/>
                    <a:pt x="108" y="457"/>
                  </a:cubicBezTo>
                  <a:cubicBezTo>
                    <a:pt x="106" y="455"/>
                    <a:pt x="106" y="452"/>
                    <a:pt x="106" y="449"/>
                  </a:cubicBezTo>
                  <a:cubicBezTo>
                    <a:pt x="106" y="442"/>
                    <a:pt x="109" y="430"/>
                    <a:pt x="116" y="414"/>
                  </a:cubicBezTo>
                  <a:cubicBezTo>
                    <a:pt x="155" y="327"/>
                    <a:pt x="155" y="327"/>
                    <a:pt x="155" y="327"/>
                  </a:cubicBezTo>
                  <a:cubicBezTo>
                    <a:pt x="362" y="327"/>
                    <a:pt x="362" y="327"/>
                    <a:pt x="362" y="327"/>
                  </a:cubicBezTo>
                  <a:cubicBezTo>
                    <a:pt x="406" y="431"/>
                    <a:pt x="406" y="431"/>
                    <a:pt x="406" y="431"/>
                  </a:cubicBezTo>
                  <a:cubicBezTo>
                    <a:pt x="409" y="439"/>
                    <a:pt x="411" y="446"/>
                    <a:pt x="411" y="451"/>
                  </a:cubicBezTo>
                  <a:cubicBezTo>
                    <a:pt x="411" y="454"/>
                    <a:pt x="410" y="456"/>
                    <a:pt x="408" y="458"/>
                  </a:cubicBezTo>
                  <a:cubicBezTo>
                    <a:pt x="406" y="461"/>
                    <a:pt x="402" y="462"/>
                    <a:pt x="396" y="464"/>
                  </a:cubicBezTo>
                  <a:cubicBezTo>
                    <a:pt x="391" y="465"/>
                    <a:pt x="374" y="465"/>
                    <a:pt x="348" y="466"/>
                  </a:cubicBezTo>
                  <a:cubicBezTo>
                    <a:pt x="348" y="488"/>
                    <a:pt x="348" y="488"/>
                    <a:pt x="348" y="488"/>
                  </a:cubicBezTo>
                  <a:cubicBezTo>
                    <a:pt x="463" y="485"/>
                    <a:pt x="463" y="485"/>
                    <a:pt x="463" y="485"/>
                  </a:cubicBezTo>
                  <a:cubicBezTo>
                    <a:pt x="478" y="485"/>
                    <a:pt x="504" y="486"/>
                    <a:pt x="541" y="488"/>
                  </a:cubicBezTo>
                  <a:cubicBezTo>
                    <a:pt x="541" y="466"/>
                    <a:pt x="541" y="466"/>
                    <a:pt x="541" y="466"/>
                  </a:cubicBezTo>
                  <a:cubicBezTo>
                    <a:pt x="522" y="466"/>
                    <a:pt x="510" y="464"/>
                    <a:pt x="504" y="462"/>
                  </a:cubicBezTo>
                  <a:cubicBezTo>
                    <a:pt x="499" y="459"/>
                    <a:pt x="494" y="454"/>
                    <a:pt x="490" y="446"/>
                  </a:cubicBezTo>
                  <a:cubicBezTo>
                    <a:pt x="481" y="432"/>
                    <a:pt x="465" y="397"/>
                    <a:pt x="440" y="342"/>
                  </a:cubicBezTo>
                  <a:cubicBezTo>
                    <a:pt x="287" y="0"/>
                    <a:pt x="287" y="0"/>
                    <a:pt x="287" y="0"/>
                  </a:cubicBezTo>
                  <a:cubicBezTo>
                    <a:pt x="264" y="0"/>
                    <a:pt x="264" y="0"/>
                    <a:pt x="264" y="0"/>
                  </a:cubicBezTo>
                  <a:cubicBezTo>
                    <a:pt x="232" y="73"/>
                    <a:pt x="211" y="120"/>
                    <a:pt x="202" y="141"/>
                  </a:cubicBezTo>
                  <a:cubicBezTo>
                    <a:pt x="112" y="333"/>
                    <a:pt x="112" y="333"/>
                    <a:pt x="112" y="333"/>
                  </a:cubicBezTo>
                  <a:cubicBezTo>
                    <a:pt x="85" y="389"/>
                    <a:pt x="70" y="421"/>
                    <a:pt x="65" y="429"/>
                  </a:cubicBezTo>
                  <a:cubicBezTo>
                    <a:pt x="58" y="444"/>
                    <a:pt x="52" y="453"/>
                    <a:pt x="48" y="457"/>
                  </a:cubicBezTo>
                  <a:cubicBezTo>
                    <a:pt x="44" y="460"/>
                    <a:pt x="40" y="462"/>
                    <a:pt x="36" y="464"/>
                  </a:cubicBezTo>
                  <a:cubicBezTo>
                    <a:pt x="31" y="465"/>
                    <a:pt x="19" y="466"/>
                    <a:pt x="0" y="466"/>
                  </a:cubicBezTo>
                  <a:cubicBezTo>
                    <a:pt x="0" y="488"/>
                    <a:pt x="0" y="488"/>
                    <a:pt x="0" y="488"/>
                  </a:cubicBezTo>
                  <a:cubicBezTo>
                    <a:pt x="28" y="486"/>
                    <a:pt x="53" y="485"/>
                    <a:pt x="76" y="485"/>
                  </a:cubicBezTo>
                  <a:close/>
                  <a:moveTo>
                    <a:pt x="258" y="93"/>
                  </a:moveTo>
                  <a:cubicBezTo>
                    <a:pt x="347" y="298"/>
                    <a:pt x="347" y="298"/>
                    <a:pt x="347"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5"/>
            <p:cNvSpPr>
              <a:spLocks/>
            </p:cNvSpPr>
            <p:nvPr/>
          </p:nvSpPr>
          <p:spPr bwMode="auto">
            <a:xfrm>
              <a:off x="3421063" y="736600"/>
              <a:ext cx="1987550" cy="1814513"/>
            </a:xfrm>
            <a:custGeom>
              <a:avLst/>
              <a:gdLst>
                <a:gd name="T0" fmla="*/ 390 w 530"/>
                <a:gd name="T1" fmla="*/ 73 h 484"/>
                <a:gd name="T2" fmla="*/ 412 w 530"/>
                <a:gd name="T3" fmla="*/ 35 h 484"/>
                <a:gd name="T4" fmla="*/ 405 w 530"/>
                <a:gd name="T5" fmla="*/ 26 h 484"/>
                <a:gd name="T6" fmla="*/ 352 w 530"/>
                <a:gd name="T7" fmla="*/ 22 h 484"/>
                <a:gd name="T8" fmla="*/ 352 w 530"/>
                <a:gd name="T9" fmla="*/ 0 h 484"/>
                <a:gd name="T10" fmla="*/ 447 w 530"/>
                <a:gd name="T11" fmla="*/ 2 h 484"/>
                <a:gd name="T12" fmla="*/ 530 w 530"/>
                <a:gd name="T13" fmla="*/ 0 h 484"/>
                <a:gd name="T14" fmla="*/ 530 w 530"/>
                <a:gd name="T15" fmla="*/ 22 h 484"/>
                <a:gd name="T16" fmla="*/ 484 w 530"/>
                <a:gd name="T17" fmla="*/ 26 h 484"/>
                <a:gd name="T18" fmla="*/ 466 w 530"/>
                <a:gd name="T19" fmla="*/ 34 h 484"/>
                <a:gd name="T20" fmla="*/ 438 w 530"/>
                <a:gd name="T21" fmla="*/ 67 h 484"/>
                <a:gd name="T22" fmla="*/ 333 w 530"/>
                <a:gd name="T23" fmla="*/ 217 h 484"/>
                <a:gd name="T24" fmla="*/ 299 w 530"/>
                <a:gd name="T25" fmla="*/ 275 h 484"/>
                <a:gd name="T26" fmla="*/ 295 w 530"/>
                <a:gd name="T27" fmla="*/ 295 h 484"/>
                <a:gd name="T28" fmla="*/ 295 w 530"/>
                <a:gd name="T29" fmla="*/ 321 h 484"/>
                <a:gd name="T30" fmla="*/ 297 w 530"/>
                <a:gd name="T31" fmla="*/ 411 h 484"/>
                <a:gd name="T32" fmla="*/ 303 w 530"/>
                <a:gd name="T33" fmla="*/ 449 h 484"/>
                <a:gd name="T34" fmla="*/ 316 w 530"/>
                <a:gd name="T35" fmla="*/ 458 h 484"/>
                <a:gd name="T36" fmla="*/ 366 w 530"/>
                <a:gd name="T37" fmla="*/ 462 h 484"/>
                <a:gd name="T38" fmla="*/ 366 w 530"/>
                <a:gd name="T39" fmla="*/ 484 h 484"/>
                <a:gd name="T40" fmla="*/ 266 w 530"/>
                <a:gd name="T41" fmla="*/ 481 h 484"/>
                <a:gd name="T42" fmla="*/ 158 w 530"/>
                <a:gd name="T43" fmla="*/ 484 h 484"/>
                <a:gd name="T44" fmla="*/ 158 w 530"/>
                <a:gd name="T45" fmla="*/ 462 h 484"/>
                <a:gd name="T46" fmla="*/ 209 w 530"/>
                <a:gd name="T47" fmla="*/ 458 h 484"/>
                <a:gd name="T48" fmla="*/ 221 w 530"/>
                <a:gd name="T49" fmla="*/ 450 h 484"/>
                <a:gd name="T50" fmla="*/ 227 w 530"/>
                <a:gd name="T51" fmla="*/ 418 h 484"/>
                <a:gd name="T52" fmla="*/ 229 w 530"/>
                <a:gd name="T53" fmla="*/ 321 h 484"/>
                <a:gd name="T54" fmla="*/ 229 w 530"/>
                <a:gd name="T55" fmla="*/ 282 h 484"/>
                <a:gd name="T56" fmla="*/ 214 w 530"/>
                <a:gd name="T57" fmla="*/ 254 h 484"/>
                <a:gd name="T58" fmla="*/ 178 w 530"/>
                <a:gd name="T59" fmla="*/ 196 h 484"/>
                <a:gd name="T60" fmla="*/ 87 w 530"/>
                <a:gd name="T61" fmla="*/ 67 h 484"/>
                <a:gd name="T62" fmla="*/ 62 w 530"/>
                <a:gd name="T63" fmla="*/ 34 h 484"/>
                <a:gd name="T64" fmla="*/ 45 w 530"/>
                <a:gd name="T65" fmla="*/ 26 h 484"/>
                <a:gd name="T66" fmla="*/ 0 w 530"/>
                <a:gd name="T67" fmla="*/ 22 h 484"/>
                <a:gd name="T68" fmla="*/ 0 w 530"/>
                <a:gd name="T69" fmla="*/ 0 h 484"/>
                <a:gd name="T70" fmla="*/ 84 w 530"/>
                <a:gd name="T71" fmla="*/ 2 h 484"/>
                <a:gd name="T72" fmla="*/ 216 w 530"/>
                <a:gd name="T73" fmla="*/ 0 h 484"/>
                <a:gd name="T74" fmla="*/ 216 w 530"/>
                <a:gd name="T75" fmla="*/ 22 h 484"/>
                <a:gd name="T76" fmla="*/ 159 w 530"/>
                <a:gd name="T77" fmla="*/ 26 h 484"/>
                <a:gd name="T78" fmla="*/ 152 w 530"/>
                <a:gd name="T79" fmla="*/ 35 h 484"/>
                <a:gd name="T80" fmla="*/ 170 w 530"/>
                <a:gd name="T81" fmla="*/ 73 h 484"/>
                <a:gd name="T82" fmla="*/ 276 w 530"/>
                <a:gd name="T83" fmla="*/ 245 h 484"/>
                <a:gd name="T84" fmla="*/ 390 w 530"/>
                <a:gd name="T85" fmla="*/ 7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0" h="484">
                  <a:moveTo>
                    <a:pt x="390" y="73"/>
                  </a:moveTo>
                  <a:cubicBezTo>
                    <a:pt x="404" y="51"/>
                    <a:pt x="411" y="39"/>
                    <a:pt x="412" y="35"/>
                  </a:cubicBezTo>
                  <a:cubicBezTo>
                    <a:pt x="412" y="31"/>
                    <a:pt x="409" y="28"/>
                    <a:pt x="405" y="26"/>
                  </a:cubicBezTo>
                  <a:cubicBezTo>
                    <a:pt x="400" y="24"/>
                    <a:pt x="380" y="23"/>
                    <a:pt x="352" y="22"/>
                  </a:cubicBezTo>
                  <a:cubicBezTo>
                    <a:pt x="352" y="0"/>
                    <a:pt x="352" y="0"/>
                    <a:pt x="352" y="0"/>
                  </a:cubicBezTo>
                  <a:cubicBezTo>
                    <a:pt x="396" y="2"/>
                    <a:pt x="422" y="2"/>
                    <a:pt x="447" y="2"/>
                  </a:cubicBezTo>
                  <a:cubicBezTo>
                    <a:pt x="470" y="2"/>
                    <a:pt x="483" y="2"/>
                    <a:pt x="530" y="0"/>
                  </a:cubicBezTo>
                  <a:cubicBezTo>
                    <a:pt x="530" y="22"/>
                    <a:pt x="530" y="22"/>
                    <a:pt x="530" y="22"/>
                  </a:cubicBezTo>
                  <a:cubicBezTo>
                    <a:pt x="502" y="23"/>
                    <a:pt x="492" y="24"/>
                    <a:pt x="484" y="26"/>
                  </a:cubicBezTo>
                  <a:cubicBezTo>
                    <a:pt x="477" y="28"/>
                    <a:pt x="471" y="30"/>
                    <a:pt x="466" y="34"/>
                  </a:cubicBezTo>
                  <a:cubicBezTo>
                    <a:pt x="460" y="38"/>
                    <a:pt x="451" y="49"/>
                    <a:pt x="438" y="67"/>
                  </a:cubicBezTo>
                  <a:cubicBezTo>
                    <a:pt x="333" y="217"/>
                    <a:pt x="333" y="217"/>
                    <a:pt x="333" y="217"/>
                  </a:cubicBezTo>
                  <a:cubicBezTo>
                    <a:pt x="313" y="248"/>
                    <a:pt x="302" y="268"/>
                    <a:pt x="299" y="275"/>
                  </a:cubicBezTo>
                  <a:cubicBezTo>
                    <a:pt x="297" y="282"/>
                    <a:pt x="295" y="289"/>
                    <a:pt x="295" y="295"/>
                  </a:cubicBezTo>
                  <a:cubicBezTo>
                    <a:pt x="295" y="321"/>
                    <a:pt x="295" y="321"/>
                    <a:pt x="295" y="321"/>
                  </a:cubicBezTo>
                  <a:cubicBezTo>
                    <a:pt x="295" y="352"/>
                    <a:pt x="296" y="382"/>
                    <a:pt x="297" y="411"/>
                  </a:cubicBezTo>
                  <a:cubicBezTo>
                    <a:pt x="298" y="433"/>
                    <a:pt x="300" y="445"/>
                    <a:pt x="303" y="449"/>
                  </a:cubicBezTo>
                  <a:cubicBezTo>
                    <a:pt x="305" y="453"/>
                    <a:pt x="310" y="456"/>
                    <a:pt x="316" y="458"/>
                  </a:cubicBezTo>
                  <a:cubicBezTo>
                    <a:pt x="321" y="460"/>
                    <a:pt x="338" y="461"/>
                    <a:pt x="366" y="462"/>
                  </a:cubicBezTo>
                  <a:cubicBezTo>
                    <a:pt x="366" y="484"/>
                    <a:pt x="366" y="484"/>
                    <a:pt x="366" y="484"/>
                  </a:cubicBezTo>
                  <a:cubicBezTo>
                    <a:pt x="327" y="482"/>
                    <a:pt x="294" y="481"/>
                    <a:pt x="266" y="481"/>
                  </a:cubicBezTo>
                  <a:cubicBezTo>
                    <a:pt x="238" y="481"/>
                    <a:pt x="203" y="482"/>
                    <a:pt x="158" y="484"/>
                  </a:cubicBezTo>
                  <a:cubicBezTo>
                    <a:pt x="158" y="462"/>
                    <a:pt x="158" y="462"/>
                    <a:pt x="158" y="462"/>
                  </a:cubicBezTo>
                  <a:cubicBezTo>
                    <a:pt x="186" y="461"/>
                    <a:pt x="203" y="460"/>
                    <a:pt x="209" y="458"/>
                  </a:cubicBezTo>
                  <a:cubicBezTo>
                    <a:pt x="215" y="456"/>
                    <a:pt x="219" y="454"/>
                    <a:pt x="221" y="450"/>
                  </a:cubicBezTo>
                  <a:cubicBezTo>
                    <a:pt x="224" y="446"/>
                    <a:pt x="226" y="435"/>
                    <a:pt x="227" y="418"/>
                  </a:cubicBezTo>
                  <a:cubicBezTo>
                    <a:pt x="227" y="413"/>
                    <a:pt x="228" y="381"/>
                    <a:pt x="229" y="321"/>
                  </a:cubicBezTo>
                  <a:cubicBezTo>
                    <a:pt x="229" y="282"/>
                    <a:pt x="229" y="282"/>
                    <a:pt x="229" y="282"/>
                  </a:cubicBezTo>
                  <a:cubicBezTo>
                    <a:pt x="224" y="272"/>
                    <a:pt x="219" y="262"/>
                    <a:pt x="214" y="254"/>
                  </a:cubicBezTo>
                  <a:cubicBezTo>
                    <a:pt x="211" y="249"/>
                    <a:pt x="199" y="229"/>
                    <a:pt x="178" y="196"/>
                  </a:cubicBezTo>
                  <a:cubicBezTo>
                    <a:pt x="87" y="67"/>
                    <a:pt x="87" y="67"/>
                    <a:pt x="87" y="67"/>
                  </a:cubicBezTo>
                  <a:cubicBezTo>
                    <a:pt x="76" y="49"/>
                    <a:pt x="68" y="38"/>
                    <a:pt x="62" y="34"/>
                  </a:cubicBezTo>
                  <a:cubicBezTo>
                    <a:pt x="57" y="30"/>
                    <a:pt x="52" y="28"/>
                    <a:pt x="45" y="26"/>
                  </a:cubicBezTo>
                  <a:cubicBezTo>
                    <a:pt x="37" y="24"/>
                    <a:pt x="28" y="23"/>
                    <a:pt x="0" y="22"/>
                  </a:cubicBezTo>
                  <a:cubicBezTo>
                    <a:pt x="0" y="0"/>
                    <a:pt x="0" y="0"/>
                    <a:pt x="0" y="0"/>
                  </a:cubicBezTo>
                  <a:cubicBezTo>
                    <a:pt x="46" y="2"/>
                    <a:pt x="60" y="2"/>
                    <a:pt x="84" y="2"/>
                  </a:cubicBezTo>
                  <a:cubicBezTo>
                    <a:pt x="109" y="2"/>
                    <a:pt x="172" y="2"/>
                    <a:pt x="216" y="0"/>
                  </a:cubicBezTo>
                  <a:cubicBezTo>
                    <a:pt x="216" y="22"/>
                    <a:pt x="216" y="22"/>
                    <a:pt x="216" y="22"/>
                  </a:cubicBezTo>
                  <a:cubicBezTo>
                    <a:pt x="188" y="23"/>
                    <a:pt x="164" y="24"/>
                    <a:pt x="159" y="26"/>
                  </a:cubicBezTo>
                  <a:cubicBezTo>
                    <a:pt x="155" y="28"/>
                    <a:pt x="152" y="31"/>
                    <a:pt x="152" y="35"/>
                  </a:cubicBezTo>
                  <a:cubicBezTo>
                    <a:pt x="152" y="39"/>
                    <a:pt x="158" y="51"/>
                    <a:pt x="170" y="73"/>
                  </a:cubicBezTo>
                  <a:cubicBezTo>
                    <a:pt x="276" y="245"/>
                    <a:pt x="276" y="245"/>
                    <a:pt x="276"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6"/>
            <p:cNvSpPr>
              <a:spLocks noEditPoints="1"/>
            </p:cNvSpPr>
            <p:nvPr/>
          </p:nvSpPr>
          <p:spPr bwMode="auto">
            <a:xfrm>
              <a:off x="5326063" y="695325"/>
              <a:ext cx="2024063" cy="1890713"/>
            </a:xfrm>
            <a:custGeom>
              <a:avLst/>
              <a:gdLst>
                <a:gd name="T0" fmla="*/ 96 w 540"/>
                <a:gd name="T1" fmla="*/ 123 h 504"/>
                <a:gd name="T2" fmla="*/ 161 w 540"/>
                <a:gd name="T3" fmla="*/ 53 h 504"/>
                <a:gd name="T4" fmla="*/ 260 w 540"/>
                <a:gd name="T5" fmla="*/ 29 h 504"/>
                <a:gd name="T6" fmla="*/ 333 w 540"/>
                <a:gd name="T7" fmla="*/ 41 h 504"/>
                <a:gd name="T8" fmla="*/ 388 w 540"/>
                <a:gd name="T9" fmla="*/ 69 h 504"/>
                <a:gd name="T10" fmla="*/ 424 w 540"/>
                <a:gd name="T11" fmla="*/ 109 h 504"/>
                <a:gd name="T12" fmla="*/ 449 w 540"/>
                <a:gd name="T13" fmla="*/ 159 h 504"/>
                <a:gd name="T14" fmla="*/ 464 w 540"/>
                <a:gd name="T15" fmla="*/ 259 h 504"/>
                <a:gd name="T16" fmla="*/ 443 w 540"/>
                <a:gd name="T17" fmla="*/ 371 h 504"/>
                <a:gd name="T18" fmla="*/ 380 w 540"/>
                <a:gd name="T19" fmla="*/ 446 h 504"/>
                <a:gd name="T20" fmla="*/ 280 w 540"/>
                <a:gd name="T21" fmla="*/ 473 h 504"/>
                <a:gd name="T22" fmla="*/ 205 w 540"/>
                <a:gd name="T23" fmla="*/ 460 h 504"/>
                <a:gd name="T24" fmla="*/ 143 w 540"/>
                <a:gd name="T25" fmla="*/ 419 h 504"/>
                <a:gd name="T26" fmla="*/ 99 w 540"/>
                <a:gd name="T27" fmla="*/ 350 h 504"/>
                <a:gd name="T28" fmla="*/ 82 w 540"/>
                <a:gd name="T29" fmla="*/ 292 h 504"/>
                <a:gd name="T30" fmla="*/ 75 w 540"/>
                <a:gd name="T31" fmla="*/ 227 h 504"/>
                <a:gd name="T32" fmla="*/ 96 w 540"/>
                <a:gd name="T33" fmla="*/ 123 h 504"/>
                <a:gd name="T34" fmla="*/ 18 w 540"/>
                <a:gd name="T35" fmla="*/ 352 h 504"/>
                <a:gd name="T36" fmla="*/ 69 w 540"/>
                <a:gd name="T37" fmla="*/ 435 h 504"/>
                <a:gd name="T38" fmla="*/ 151 w 540"/>
                <a:gd name="T39" fmla="*/ 486 h 504"/>
                <a:gd name="T40" fmla="*/ 255 w 540"/>
                <a:gd name="T41" fmla="*/ 504 h 504"/>
                <a:gd name="T42" fmla="*/ 459 w 540"/>
                <a:gd name="T43" fmla="*/ 427 h 504"/>
                <a:gd name="T44" fmla="*/ 540 w 540"/>
                <a:gd name="T45" fmla="*/ 237 h 504"/>
                <a:gd name="T46" fmla="*/ 532 w 540"/>
                <a:gd name="T47" fmla="*/ 169 h 504"/>
                <a:gd name="T48" fmla="*/ 510 w 540"/>
                <a:gd name="T49" fmla="*/ 115 h 504"/>
                <a:gd name="T50" fmla="*/ 462 w 540"/>
                <a:gd name="T51" fmla="*/ 58 h 504"/>
                <a:gd name="T52" fmla="*/ 383 w 540"/>
                <a:gd name="T53" fmla="*/ 16 h 504"/>
                <a:gd name="T54" fmla="*/ 275 w 540"/>
                <a:gd name="T55" fmla="*/ 0 h 504"/>
                <a:gd name="T56" fmla="*/ 162 w 540"/>
                <a:gd name="T57" fmla="*/ 19 h 504"/>
                <a:gd name="T58" fmla="*/ 73 w 540"/>
                <a:gd name="T59" fmla="*/ 74 h 504"/>
                <a:gd name="T60" fmla="*/ 17 w 540"/>
                <a:gd name="T61" fmla="*/ 155 h 504"/>
                <a:gd name="T62" fmla="*/ 0 w 540"/>
                <a:gd name="T63" fmla="*/ 255 h 504"/>
                <a:gd name="T64" fmla="*/ 18 w 540"/>
                <a:gd name="T65" fmla="*/ 35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4">
                  <a:moveTo>
                    <a:pt x="96" y="123"/>
                  </a:moveTo>
                  <a:cubicBezTo>
                    <a:pt x="111" y="93"/>
                    <a:pt x="132" y="69"/>
                    <a:pt x="161" y="53"/>
                  </a:cubicBezTo>
                  <a:cubicBezTo>
                    <a:pt x="189" y="37"/>
                    <a:pt x="222" y="29"/>
                    <a:pt x="260" y="29"/>
                  </a:cubicBezTo>
                  <a:cubicBezTo>
                    <a:pt x="286" y="29"/>
                    <a:pt x="310" y="33"/>
                    <a:pt x="333" y="41"/>
                  </a:cubicBezTo>
                  <a:cubicBezTo>
                    <a:pt x="356" y="48"/>
                    <a:pt x="374" y="58"/>
                    <a:pt x="388" y="69"/>
                  </a:cubicBezTo>
                  <a:cubicBezTo>
                    <a:pt x="402" y="80"/>
                    <a:pt x="414" y="94"/>
                    <a:pt x="424" y="109"/>
                  </a:cubicBezTo>
                  <a:cubicBezTo>
                    <a:pt x="435" y="124"/>
                    <a:pt x="443" y="140"/>
                    <a:pt x="449" y="159"/>
                  </a:cubicBezTo>
                  <a:cubicBezTo>
                    <a:pt x="459" y="189"/>
                    <a:pt x="464" y="223"/>
                    <a:pt x="464" y="259"/>
                  </a:cubicBezTo>
                  <a:cubicBezTo>
                    <a:pt x="464" y="301"/>
                    <a:pt x="457" y="339"/>
                    <a:pt x="443" y="371"/>
                  </a:cubicBezTo>
                  <a:cubicBezTo>
                    <a:pt x="429" y="403"/>
                    <a:pt x="408" y="428"/>
                    <a:pt x="380" y="446"/>
                  </a:cubicBezTo>
                  <a:cubicBezTo>
                    <a:pt x="352" y="464"/>
                    <a:pt x="319" y="473"/>
                    <a:pt x="280" y="473"/>
                  </a:cubicBezTo>
                  <a:cubicBezTo>
                    <a:pt x="253" y="473"/>
                    <a:pt x="228" y="468"/>
                    <a:pt x="205" y="460"/>
                  </a:cubicBezTo>
                  <a:cubicBezTo>
                    <a:pt x="182" y="451"/>
                    <a:pt x="162" y="437"/>
                    <a:pt x="143" y="419"/>
                  </a:cubicBezTo>
                  <a:cubicBezTo>
                    <a:pt x="125" y="400"/>
                    <a:pt x="110" y="378"/>
                    <a:pt x="99" y="350"/>
                  </a:cubicBezTo>
                  <a:cubicBezTo>
                    <a:pt x="92" y="334"/>
                    <a:pt x="86" y="315"/>
                    <a:pt x="82" y="292"/>
                  </a:cubicBezTo>
                  <a:cubicBezTo>
                    <a:pt x="77" y="270"/>
                    <a:pt x="75" y="248"/>
                    <a:pt x="75" y="227"/>
                  </a:cubicBezTo>
                  <a:cubicBezTo>
                    <a:pt x="75" y="188"/>
                    <a:pt x="82" y="154"/>
                    <a:pt x="96" y="123"/>
                  </a:cubicBezTo>
                  <a:close/>
                  <a:moveTo>
                    <a:pt x="18" y="352"/>
                  </a:moveTo>
                  <a:cubicBezTo>
                    <a:pt x="29" y="384"/>
                    <a:pt x="46" y="412"/>
                    <a:pt x="69" y="435"/>
                  </a:cubicBezTo>
                  <a:cubicBezTo>
                    <a:pt x="91" y="457"/>
                    <a:pt x="118" y="475"/>
                    <a:pt x="151" y="486"/>
                  </a:cubicBezTo>
                  <a:cubicBezTo>
                    <a:pt x="183" y="497"/>
                    <a:pt x="218" y="504"/>
                    <a:pt x="255" y="504"/>
                  </a:cubicBezTo>
                  <a:cubicBezTo>
                    <a:pt x="337" y="504"/>
                    <a:pt x="405" y="478"/>
                    <a:pt x="459" y="427"/>
                  </a:cubicBezTo>
                  <a:cubicBezTo>
                    <a:pt x="513" y="376"/>
                    <a:pt x="540" y="313"/>
                    <a:pt x="540" y="237"/>
                  </a:cubicBezTo>
                  <a:cubicBezTo>
                    <a:pt x="540" y="213"/>
                    <a:pt x="537" y="190"/>
                    <a:pt x="532" y="169"/>
                  </a:cubicBezTo>
                  <a:cubicBezTo>
                    <a:pt x="526" y="148"/>
                    <a:pt x="519" y="130"/>
                    <a:pt x="510" y="115"/>
                  </a:cubicBezTo>
                  <a:cubicBezTo>
                    <a:pt x="498" y="94"/>
                    <a:pt x="482" y="75"/>
                    <a:pt x="462" y="58"/>
                  </a:cubicBezTo>
                  <a:cubicBezTo>
                    <a:pt x="441" y="40"/>
                    <a:pt x="415" y="26"/>
                    <a:pt x="383" y="16"/>
                  </a:cubicBezTo>
                  <a:cubicBezTo>
                    <a:pt x="350" y="5"/>
                    <a:pt x="315" y="0"/>
                    <a:pt x="275" y="0"/>
                  </a:cubicBezTo>
                  <a:cubicBezTo>
                    <a:pt x="233" y="0"/>
                    <a:pt x="195" y="6"/>
                    <a:pt x="162" y="19"/>
                  </a:cubicBezTo>
                  <a:cubicBezTo>
                    <a:pt x="129" y="31"/>
                    <a:pt x="99" y="49"/>
                    <a:pt x="73" y="74"/>
                  </a:cubicBezTo>
                  <a:cubicBezTo>
                    <a:pt x="47" y="98"/>
                    <a:pt x="28" y="125"/>
                    <a:pt x="17" y="155"/>
                  </a:cubicBezTo>
                  <a:cubicBezTo>
                    <a:pt x="6" y="186"/>
                    <a:pt x="0" y="219"/>
                    <a:pt x="0" y="255"/>
                  </a:cubicBezTo>
                  <a:cubicBezTo>
                    <a:pt x="0" y="287"/>
                    <a:pt x="6" y="319"/>
                    <a:pt x="18"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755" y="1246188"/>
            <a:ext cx="4428739" cy="4789487"/>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21" name="Rectangle 20"/>
          <p:cNvSpPr/>
          <p:nvPr/>
        </p:nvSpPr>
        <p:spPr>
          <a:xfrm>
            <a:off x="4102873" y="4707172"/>
            <a:ext cx="4723075" cy="1502795"/>
          </a:xfrm>
          <a:prstGeom prst="rect">
            <a:avLst/>
          </a:prstGeom>
          <a:gradFill>
            <a:gsLst>
              <a:gs pos="0">
                <a:schemeClr val="tx2">
                  <a:lumMod val="20000"/>
                  <a:lumOff val="80000"/>
                  <a:alpha val="0"/>
                </a:schemeClr>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24753"/>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3" y="1187450"/>
            <a:ext cx="4170363" cy="818686"/>
          </a:xfrm>
        </p:spPr>
        <p:txBody>
          <a:bodyPr/>
          <a:lstStyle/>
          <a:p>
            <a:r>
              <a:rPr lang="en-US" dirty="0"/>
              <a:t>2008</a:t>
            </a:r>
          </a:p>
        </p:txBody>
      </p:sp>
      <p:sp>
        <p:nvSpPr>
          <p:cNvPr id="3" name="Content Placeholder 2"/>
          <p:cNvSpPr>
            <a:spLocks noGrp="1"/>
          </p:cNvSpPr>
          <p:nvPr>
            <p:ph idx="1"/>
          </p:nvPr>
        </p:nvSpPr>
        <p:spPr>
          <a:xfrm>
            <a:off x="404812" y="1862137"/>
            <a:ext cx="4170363" cy="584775"/>
          </a:xfrm>
        </p:spPr>
        <p:txBody>
          <a:bodyPr>
            <a:spAutoFit/>
          </a:bodyPr>
          <a:lstStyle/>
          <a:p>
            <a:r>
              <a:rPr lang="en-US" altLang="en-US" dirty="0"/>
              <a:t>Mayo Clinic opened a new 214-bed hospital on the Jacksonville campus.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8006"/>
            <a:ext cx="9144000" cy="3447288"/>
          </a:xfrm>
          <a:prstGeom prst="rect">
            <a:avLst/>
          </a:prstGeom>
        </p:spPr>
      </p:pic>
    </p:spTree>
    <p:extLst>
      <p:ext uri="{BB962C8B-B14F-4D97-AF65-F5344CB8AC3E}">
        <p14:creationId xmlns:p14="http://schemas.microsoft.com/office/powerpoint/2010/main" val="1327952994"/>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20351" y="1187450"/>
            <a:ext cx="3039688" cy="409343"/>
          </a:xfrm>
        </p:spPr>
        <p:txBody>
          <a:bodyPr>
            <a:spAutoFit/>
          </a:bodyPr>
          <a:lstStyle/>
          <a:p>
            <a:r>
              <a:rPr lang="en-US" dirty="0"/>
              <a:t>2011</a:t>
            </a:r>
          </a:p>
        </p:txBody>
      </p:sp>
      <p:sp>
        <p:nvSpPr>
          <p:cNvPr id="3" name="Content Placeholder 2"/>
          <p:cNvSpPr>
            <a:spLocks noGrp="1"/>
          </p:cNvSpPr>
          <p:nvPr>
            <p:ph idx="1"/>
          </p:nvPr>
        </p:nvSpPr>
        <p:spPr>
          <a:xfrm>
            <a:off x="5820350" y="1862137"/>
            <a:ext cx="3039688" cy="1461939"/>
          </a:xfrm>
        </p:spPr>
        <p:txBody>
          <a:bodyPr>
            <a:spAutoFit/>
          </a:bodyPr>
          <a:lstStyle/>
          <a:p>
            <a:r>
              <a:rPr lang="en-US" altLang="en-US" dirty="0"/>
              <a:t>The Mayo Clinic Care Network was formed to extend Mayo’s expertise and resources to health care organizations around the world. </a:t>
            </a:r>
            <a:endParaRPr lang="en-US" dirty="0"/>
          </a:p>
        </p:txBody>
      </p:sp>
      <p:grpSp>
        <p:nvGrpSpPr>
          <p:cNvPr id="21" name="Group 20"/>
          <p:cNvGrpSpPr/>
          <p:nvPr/>
        </p:nvGrpSpPr>
        <p:grpSpPr>
          <a:xfrm>
            <a:off x="5632881" y="3429000"/>
            <a:ext cx="3414625" cy="2832551"/>
            <a:chOff x="404815" y="415925"/>
            <a:chExt cx="3100476" cy="2571952"/>
          </a:xfrm>
        </p:grpSpPr>
        <p:sp>
          <p:nvSpPr>
            <p:cNvPr id="20" name="Rectangle 19"/>
            <p:cNvSpPr/>
            <p:nvPr/>
          </p:nvSpPr>
          <p:spPr>
            <a:xfrm>
              <a:off x="404815" y="415925"/>
              <a:ext cx="3093129" cy="25719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404815" y="415925"/>
              <a:ext cx="3089302" cy="1418386"/>
            </a:xfrm>
            <a:prstGeom prst="rect">
              <a:avLst/>
            </a:prstGeom>
          </p:spPr>
        </p:pic>
        <p:sp>
          <p:nvSpPr>
            <p:cNvPr id="19" name="Content Placeholder 2"/>
            <p:cNvSpPr txBox="1">
              <a:spLocks/>
            </p:cNvSpPr>
            <p:nvPr/>
          </p:nvSpPr>
          <p:spPr>
            <a:xfrm>
              <a:off x="468684" y="1885679"/>
              <a:ext cx="3036607" cy="1052170"/>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1600" b="1" dirty="0">
                  <a:cs typeface="Arial" panose="020B0604020202020204" pitchFamily="34" charset="0"/>
                </a:rPr>
                <a:t>Mayo Clinic, Altru Health System enter contractual affiliation, first member</a:t>
              </a:r>
              <a:br>
                <a:rPr lang="en-US" altLang="en-US" sz="1600" b="1" dirty="0">
                  <a:cs typeface="Arial" panose="020B0604020202020204" pitchFamily="34" charset="0"/>
                </a:rPr>
              </a:br>
              <a:r>
                <a:rPr lang="en-US" altLang="en-US" sz="1600" b="1" dirty="0">
                  <a:cs typeface="Arial" panose="020B0604020202020204" pitchFamily="34" charset="0"/>
                </a:rPr>
                <a:t>of the newly formed Mayo Clinic Care Network</a:t>
              </a:r>
            </a:p>
            <a:p>
              <a:pPr>
                <a:spcBef>
                  <a:spcPts val="600"/>
                </a:spcBef>
              </a:pPr>
              <a:r>
                <a:rPr lang="en-US" altLang="en-US" sz="1000" dirty="0">
                  <a:latin typeface="Arial" panose="020B0604020202020204" pitchFamily="34" charset="0"/>
                  <a:cs typeface="Arial" panose="020B0604020202020204" pitchFamily="34" charset="0"/>
                </a:rPr>
                <a:t>May 19, 2011</a:t>
              </a:r>
            </a:p>
          </p:txBody>
        </p:sp>
      </p:grpSp>
      <p:pic>
        <p:nvPicPr>
          <p:cNvPr id="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813" y="850224"/>
            <a:ext cx="2945160" cy="674451"/>
          </a:xfrm>
          <a:prstGeom prst="rect">
            <a:avLst/>
          </a:prstGeom>
          <a:noFill/>
          <a:ln>
            <a:noFill/>
          </a:ln>
          <a:effectLst>
            <a:glow rad="101600">
              <a:schemeClr val="bg1">
                <a:lumMod val="75000"/>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335ACB8-56A5-B874-955E-CE4B6BE6A76A}"/>
              </a:ext>
            </a:extLst>
          </p:cNvPr>
          <p:cNvPicPr>
            <a:picLocks noChangeAspect="1"/>
          </p:cNvPicPr>
          <p:nvPr/>
        </p:nvPicPr>
        <p:blipFill>
          <a:blip r:embed="rId5"/>
          <a:stretch>
            <a:fillRect/>
          </a:stretch>
        </p:blipFill>
        <p:spPr>
          <a:xfrm>
            <a:off x="283962" y="1655598"/>
            <a:ext cx="5072124" cy="5013898"/>
          </a:xfrm>
          <a:prstGeom prst="rect">
            <a:avLst/>
          </a:prstGeom>
        </p:spPr>
      </p:pic>
    </p:spTree>
    <p:extLst>
      <p:ext uri="{BB962C8B-B14F-4D97-AF65-F5344CB8AC3E}">
        <p14:creationId xmlns:p14="http://schemas.microsoft.com/office/powerpoint/2010/main" val="3739793790"/>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8770" y="6106602"/>
            <a:ext cx="866692" cy="75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4175"/>
            <a:ext cx="9144000" cy="438150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4174"/>
            <a:ext cx="6375705" cy="432756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29958"/>
          <a:stretch/>
        </p:blipFill>
        <p:spPr>
          <a:xfrm rot="21335691">
            <a:off x="4823322" y="1905427"/>
            <a:ext cx="4391620" cy="1783021"/>
          </a:xfrm>
          <a:prstGeom prst="rect">
            <a:avLst/>
          </a:prstGeom>
        </p:spPr>
      </p:pic>
      <p:sp>
        <p:nvSpPr>
          <p:cNvPr id="3" name="Title 2"/>
          <p:cNvSpPr>
            <a:spLocks noGrp="1"/>
          </p:cNvSpPr>
          <p:nvPr>
            <p:ph type="title"/>
          </p:nvPr>
        </p:nvSpPr>
        <p:spPr>
          <a:xfrm>
            <a:off x="2485232" y="1187450"/>
            <a:ext cx="2478882" cy="409343"/>
          </a:xfrm>
        </p:spPr>
        <p:txBody>
          <a:bodyPr wrap="square">
            <a:spAutoFit/>
          </a:bodyPr>
          <a:lstStyle/>
          <a:p>
            <a:r>
              <a:rPr lang="en-US" dirty="0"/>
              <a:t>2013-2014</a:t>
            </a:r>
          </a:p>
        </p:txBody>
      </p:sp>
      <p:sp>
        <p:nvSpPr>
          <p:cNvPr id="15" name="Content Placeholder 14"/>
          <p:cNvSpPr>
            <a:spLocks noGrp="1"/>
          </p:cNvSpPr>
          <p:nvPr>
            <p:ph idx="1"/>
          </p:nvPr>
        </p:nvSpPr>
        <p:spPr>
          <a:xfrm>
            <a:off x="404814" y="4637142"/>
            <a:ext cx="3634450" cy="1169551"/>
          </a:xfrm>
        </p:spPr>
        <p:txBody>
          <a:bodyPr wrap="square">
            <a:spAutoFit/>
          </a:bodyPr>
          <a:lstStyle/>
          <a:p>
            <a:r>
              <a:rPr lang="en-US" dirty="0">
                <a:solidFill>
                  <a:schemeClr val="bg1"/>
                </a:solidFill>
                <a:effectLst>
                  <a:outerShdw blurRad="38100" dist="38100" dir="2700000" algn="tl">
                    <a:srgbClr val="000000">
                      <a:alpha val="43137"/>
                    </a:srgbClr>
                  </a:outerShdw>
                </a:effectLst>
              </a:rPr>
              <a:t>Mayo Clinic commemorated its sesquicentennial honoring 150 years of the Mayo medical practice, serving humanity with hope and healing.</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813" y="415925"/>
            <a:ext cx="1893114" cy="1788324"/>
          </a:xfrm>
          <a:prstGeom prst="rect">
            <a:avLst/>
          </a:prstGeom>
          <a:effectLst>
            <a:outerShdw blurRad="63500" sx="102000" sy="102000" algn="ctr" rotWithShape="0">
              <a:prstClr val="black">
                <a:alpha val="40000"/>
              </a:prstClr>
            </a:outerShdw>
          </a:effectLst>
        </p:spPr>
      </p:pic>
      <p:sp>
        <p:nvSpPr>
          <p:cNvPr id="12" name="Content Placeholder 2"/>
          <p:cNvSpPr txBox="1">
            <a:spLocks/>
          </p:cNvSpPr>
          <p:nvPr/>
        </p:nvSpPr>
        <p:spPr>
          <a:xfrm>
            <a:off x="6239484" y="6441725"/>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2011</a:t>
            </a:r>
            <a:endParaRPr lang="en-US" sz="1200" dirty="0"/>
          </a:p>
        </p:txBody>
      </p:sp>
      <p:grpSp>
        <p:nvGrpSpPr>
          <p:cNvPr id="14" name="Group 13"/>
          <p:cNvGrpSpPr/>
          <p:nvPr/>
        </p:nvGrpSpPr>
        <p:grpSpPr>
          <a:xfrm>
            <a:off x="8193438" y="6170212"/>
            <a:ext cx="549398" cy="598968"/>
            <a:chOff x="657225" y="681038"/>
            <a:chExt cx="1266825" cy="1381125"/>
          </a:xfrm>
          <a:solidFill>
            <a:srgbClr val="000000"/>
          </a:solidFill>
        </p:grpSpPr>
        <p:sp>
          <p:nvSpPr>
            <p:cNvPr id="17"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9768" y="3390010"/>
            <a:ext cx="4393580" cy="2597094"/>
          </a:xfrm>
          <a:prstGeom prst="rect">
            <a:avLst/>
          </a:prstGeom>
        </p:spPr>
      </p:pic>
    </p:spTree>
    <p:extLst>
      <p:ext uri="{BB962C8B-B14F-4D97-AF65-F5344CB8AC3E}">
        <p14:creationId xmlns:p14="http://schemas.microsoft.com/office/powerpoint/2010/main" val="72901196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804" y="3833071"/>
            <a:ext cx="1389187" cy="923078"/>
          </a:xfrm>
          <a:prstGeom prst="rect">
            <a:avLst/>
          </a:prstGeom>
          <a:effectLst>
            <a:outerShdw blurRad="63500" sx="102000" sy="102000" algn="ctr" rotWithShape="0">
              <a:prstClr val="black">
                <a:alpha val="40000"/>
              </a:prstClr>
            </a:outerShdw>
          </a:effectLst>
        </p:spPr>
      </p:pic>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620" y="1887364"/>
            <a:ext cx="3530379" cy="178348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04813" y="1187449"/>
            <a:ext cx="4170363" cy="409343"/>
          </a:xfrm>
        </p:spPr>
        <p:txBody>
          <a:bodyPr>
            <a:spAutoFit/>
          </a:bodyPr>
          <a:lstStyle/>
          <a:p>
            <a:r>
              <a:rPr lang="en-US" dirty="0"/>
              <a:t>Mayo Clinic Today*</a:t>
            </a:r>
          </a:p>
        </p:txBody>
      </p:sp>
      <p:grpSp>
        <p:nvGrpSpPr>
          <p:cNvPr id="98" name="Group 97"/>
          <p:cNvGrpSpPr/>
          <p:nvPr/>
        </p:nvGrpSpPr>
        <p:grpSpPr>
          <a:xfrm>
            <a:off x="1806350" y="1781298"/>
            <a:ext cx="3304577" cy="719426"/>
            <a:chOff x="2116820" y="1781298"/>
            <a:chExt cx="3304577" cy="719426"/>
          </a:xfrm>
        </p:grpSpPr>
        <p:sp>
          <p:nvSpPr>
            <p:cNvPr id="80" name="TextBox 79"/>
            <p:cNvSpPr txBox="1"/>
            <p:nvPr/>
          </p:nvSpPr>
          <p:spPr>
            <a:xfrm>
              <a:off x="2935588" y="1946726"/>
              <a:ext cx="2485809" cy="553998"/>
            </a:xfrm>
            <a:prstGeom prst="rect">
              <a:avLst/>
            </a:prstGeom>
            <a:noFill/>
          </p:spPr>
          <p:txBody>
            <a:bodyPr wrap="none" lIns="0" tIns="0" rIns="0" bIns="0" rtlCol="0" anchor="ctr" anchorCtr="0">
              <a:spAutoFit/>
            </a:bodyPr>
            <a:lstStyle/>
            <a:p>
              <a:pPr>
                <a:lnSpc>
                  <a:spcPct val="90000"/>
                </a:lnSpc>
              </a:pPr>
              <a:r>
                <a:rPr lang="en-US" sz="2000" dirty="0">
                  <a:solidFill>
                    <a:schemeClr val="tx2">
                      <a:lumMod val="75000"/>
                    </a:schemeClr>
                  </a:solidFill>
                  <a:cs typeface="Arial" panose="020B0604020202020204" pitchFamily="34" charset="0"/>
                </a:rPr>
                <a:t>RANKED HOSPITAL by</a:t>
              </a:r>
              <a:br>
                <a:rPr lang="en-US" sz="2000" dirty="0">
                  <a:solidFill>
                    <a:schemeClr val="tx2">
                      <a:lumMod val="75000"/>
                    </a:schemeClr>
                  </a:solidFill>
                  <a:cs typeface="Arial" panose="020B0604020202020204" pitchFamily="34" charset="0"/>
                </a:rPr>
              </a:br>
              <a:r>
                <a:rPr lang="en-US" sz="2000" dirty="0">
                  <a:solidFill>
                    <a:schemeClr val="tx2">
                      <a:lumMod val="75000"/>
                    </a:schemeClr>
                  </a:solidFill>
                  <a:cs typeface="Arial" panose="020B0604020202020204" pitchFamily="34" charset="0"/>
                </a:rPr>
                <a:t>U.S. News &amp; World Report</a:t>
              </a:r>
            </a:p>
          </p:txBody>
        </p:sp>
        <p:sp>
          <p:nvSpPr>
            <p:cNvPr id="81" name="TextBox 80"/>
            <p:cNvSpPr txBox="1"/>
            <p:nvPr/>
          </p:nvSpPr>
          <p:spPr>
            <a:xfrm>
              <a:off x="2116820" y="1781298"/>
              <a:ext cx="686085" cy="664797"/>
            </a:xfrm>
            <a:prstGeom prst="rect">
              <a:avLst/>
            </a:prstGeom>
            <a:noFill/>
          </p:spPr>
          <p:txBody>
            <a:bodyPr wrap="none" lIns="0" tIns="0" rIns="0" bIns="0" rtlCol="0" anchor="ctr" anchorCtr="0">
              <a:spAutoFit/>
            </a:bodyPr>
            <a:lstStyle/>
            <a:p>
              <a:pPr algn="r">
                <a:lnSpc>
                  <a:spcPct val="90000"/>
                </a:lnSpc>
              </a:pPr>
              <a:r>
                <a:rPr lang="en-US" sz="4800" b="1" dirty="0">
                  <a:solidFill>
                    <a:schemeClr val="tx2">
                      <a:lumMod val="75000"/>
                    </a:schemeClr>
                  </a:solidFill>
                  <a:latin typeface="Arial" panose="020B0604020202020204" pitchFamily="34" charset="0"/>
                  <a:cs typeface="Arial" panose="020B0604020202020204" pitchFamily="34" charset="0"/>
                </a:rPr>
                <a:t>#1</a:t>
              </a:r>
              <a:endParaRPr lang="en-US" sz="2000" dirty="0">
                <a:solidFill>
                  <a:schemeClr val="tx2">
                    <a:lumMod val="75000"/>
                  </a:schemeClr>
                </a:solidFill>
                <a:cs typeface="Arial" panose="020B0604020202020204" pitchFamily="34" charset="0"/>
              </a:endParaRPr>
            </a:p>
          </p:txBody>
        </p:sp>
      </p:grpSp>
      <p:grpSp>
        <p:nvGrpSpPr>
          <p:cNvPr id="7" name="Group 6"/>
          <p:cNvGrpSpPr/>
          <p:nvPr/>
        </p:nvGrpSpPr>
        <p:grpSpPr>
          <a:xfrm>
            <a:off x="572123" y="4166051"/>
            <a:ext cx="3321056" cy="664797"/>
            <a:chOff x="916170" y="3372313"/>
            <a:chExt cx="3321056" cy="664797"/>
          </a:xfrm>
        </p:grpSpPr>
        <p:sp>
          <p:nvSpPr>
            <p:cNvPr id="83" name="TextBox 82"/>
            <p:cNvSpPr txBox="1"/>
            <p:nvPr/>
          </p:nvSpPr>
          <p:spPr>
            <a:xfrm>
              <a:off x="2935588" y="3687909"/>
              <a:ext cx="1301638" cy="276999"/>
            </a:xfrm>
            <a:prstGeom prst="rect">
              <a:avLst/>
            </a:prstGeom>
            <a:noFill/>
          </p:spPr>
          <p:txBody>
            <a:bodyPr wrap="none" lIns="0" tIns="0" rIns="0" bIns="0" rtlCol="0" anchor="ctr" anchorCtr="0">
              <a:spAutoFit/>
            </a:bodyPr>
            <a:lstStyle/>
            <a:p>
              <a:pPr>
                <a:lnSpc>
                  <a:spcPct val="90000"/>
                </a:lnSpc>
              </a:pPr>
              <a:r>
                <a:rPr lang="en-US" sz="2000" dirty="0">
                  <a:solidFill>
                    <a:schemeClr val="tx2">
                      <a:lumMod val="75000"/>
                    </a:schemeClr>
                  </a:solidFill>
                  <a:cs typeface="Arial" panose="020B0604020202020204" pitchFamily="34" charset="0"/>
                </a:rPr>
                <a:t>EMPLOYEES</a:t>
              </a:r>
            </a:p>
          </p:txBody>
        </p:sp>
        <p:sp>
          <p:nvSpPr>
            <p:cNvPr id="84" name="TextBox 83"/>
            <p:cNvSpPr txBox="1"/>
            <p:nvPr/>
          </p:nvSpPr>
          <p:spPr>
            <a:xfrm>
              <a:off x="916170" y="3372313"/>
              <a:ext cx="1886735" cy="664797"/>
            </a:xfrm>
            <a:prstGeom prst="rect">
              <a:avLst/>
            </a:prstGeom>
            <a:noFill/>
          </p:spPr>
          <p:txBody>
            <a:bodyPr wrap="none" lIns="0" tIns="0" rIns="0" bIns="0" rtlCol="0" anchor="ctr" anchorCtr="0">
              <a:spAutoFit/>
            </a:bodyPr>
            <a:lstStyle/>
            <a:p>
              <a:pPr algn="r">
                <a:lnSpc>
                  <a:spcPct val="90000"/>
                </a:lnSpc>
              </a:pPr>
              <a:r>
                <a:rPr lang="en-US" sz="4800" b="1" dirty="0">
                  <a:solidFill>
                    <a:schemeClr val="tx2">
                      <a:lumMod val="75000"/>
                    </a:schemeClr>
                  </a:solidFill>
                  <a:latin typeface="Arial" panose="020B0604020202020204" pitchFamily="34" charset="0"/>
                  <a:cs typeface="Arial" panose="020B0604020202020204" pitchFamily="34" charset="0"/>
                </a:rPr>
                <a:t>76,000</a:t>
              </a:r>
              <a:endParaRPr lang="en-US" sz="2000" dirty="0">
                <a:solidFill>
                  <a:schemeClr val="tx2">
                    <a:lumMod val="75000"/>
                  </a:schemeClr>
                </a:solidFill>
                <a:cs typeface="Arial" panose="020B0604020202020204" pitchFamily="34" charset="0"/>
              </a:endParaRPr>
            </a:p>
          </p:txBody>
        </p:sp>
      </p:grpSp>
      <p:grpSp>
        <p:nvGrpSpPr>
          <p:cNvPr id="100" name="Group 99"/>
          <p:cNvGrpSpPr/>
          <p:nvPr/>
        </p:nvGrpSpPr>
        <p:grpSpPr>
          <a:xfrm>
            <a:off x="490136" y="5125058"/>
            <a:ext cx="3994953" cy="830997"/>
            <a:chOff x="817431" y="4568127"/>
            <a:chExt cx="3994953" cy="830997"/>
          </a:xfrm>
        </p:grpSpPr>
        <p:sp>
          <p:nvSpPr>
            <p:cNvPr id="87" name="TextBox 86"/>
            <p:cNvSpPr txBox="1"/>
            <p:nvPr/>
          </p:nvSpPr>
          <p:spPr>
            <a:xfrm>
              <a:off x="2935588" y="4900526"/>
              <a:ext cx="1729641" cy="498598"/>
            </a:xfrm>
            <a:prstGeom prst="rect">
              <a:avLst/>
            </a:prstGeom>
            <a:noFill/>
          </p:spPr>
          <p:txBody>
            <a:bodyPr wrap="none" lIns="0" tIns="0" rIns="0" bIns="0" rtlCol="0" anchor="t" anchorCtr="0">
              <a:spAutoFit/>
            </a:bodyPr>
            <a:lstStyle/>
            <a:p>
              <a:pPr>
                <a:lnSpc>
                  <a:spcPct val="90000"/>
                </a:lnSpc>
              </a:pPr>
              <a:r>
                <a:rPr lang="en-US" dirty="0">
                  <a:solidFill>
                    <a:schemeClr val="tx2">
                      <a:lumMod val="75000"/>
                    </a:schemeClr>
                  </a:solidFill>
                  <a:cs typeface="Arial" panose="020B0604020202020204" pitchFamily="34" charset="0"/>
                </a:rPr>
                <a:t>from every state and</a:t>
              </a:r>
            </a:p>
            <a:p>
              <a:pPr>
                <a:lnSpc>
                  <a:spcPct val="90000"/>
                </a:lnSpc>
              </a:pPr>
              <a:r>
                <a:rPr lang="en-US" dirty="0">
                  <a:solidFill>
                    <a:schemeClr val="tx2">
                      <a:lumMod val="75000"/>
                    </a:schemeClr>
                  </a:solidFill>
                  <a:cs typeface="Arial" panose="020B0604020202020204" pitchFamily="34" charset="0"/>
                </a:rPr>
                <a:t>130 countries</a:t>
              </a:r>
            </a:p>
          </p:txBody>
        </p:sp>
        <p:grpSp>
          <p:nvGrpSpPr>
            <p:cNvPr id="9" name="Group 8"/>
            <p:cNvGrpSpPr/>
            <p:nvPr/>
          </p:nvGrpSpPr>
          <p:grpSpPr>
            <a:xfrm>
              <a:off x="817431" y="4568127"/>
              <a:ext cx="3994953" cy="664797"/>
              <a:chOff x="817431" y="4460288"/>
              <a:chExt cx="3994953" cy="664797"/>
            </a:xfrm>
          </p:grpSpPr>
          <p:sp>
            <p:nvSpPr>
              <p:cNvPr id="86" name="TextBox 85"/>
              <p:cNvSpPr txBox="1"/>
              <p:nvPr/>
            </p:nvSpPr>
            <p:spPr>
              <a:xfrm>
                <a:off x="2935588" y="4544912"/>
                <a:ext cx="1876796" cy="276999"/>
              </a:xfrm>
              <a:prstGeom prst="rect">
                <a:avLst/>
              </a:prstGeom>
              <a:noFill/>
            </p:spPr>
            <p:txBody>
              <a:bodyPr wrap="none" lIns="0" tIns="0" rIns="0" bIns="0" rtlCol="0" anchor="ctr" anchorCtr="0">
                <a:spAutoFit/>
              </a:bodyPr>
              <a:lstStyle/>
              <a:p>
                <a:pPr>
                  <a:lnSpc>
                    <a:spcPct val="90000"/>
                  </a:lnSpc>
                </a:pPr>
                <a:r>
                  <a:rPr lang="en-US" sz="2000" dirty="0">
                    <a:solidFill>
                      <a:schemeClr val="tx2">
                        <a:lumMod val="75000"/>
                      </a:schemeClr>
                    </a:solidFill>
                    <a:cs typeface="Arial" panose="020B0604020202020204" pitchFamily="34" charset="0"/>
                  </a:rPr>
                  <a:t>UNIQUE PATIENTS</a:t>
                </a:r>
              </a:p>
            </p:txBody>
          </p:sp>
          <p:sp>
            <p:nvSpPr>
              <p:cNvPr id="88" name="TextBox 87"/>
              <p:cNvSpPr txBox="1"/>
              <p:nvPr/>
            </p:nvSpPr>
            <p:spPr>
              <a:xfrm>
                <a:off x="817431" y="4460288"/>
                <a:ext cx="1986121" cy="664797"/>
              </a:xfrm>
              <a:prstGeom prst="rect">
                <a:avLst/>
              </a:prstGeom>
              <a:noFill/>
            </p:spPr>
            <p:txBody>
              <a:bodyPr wrap="none" lIns="0" tIns="0" rIns="0" bIns="0" rtlCol="0" anchor="ctr" anchorCtr="0">
                <a:spAutoFit/>
              </a:bodyPr>
              <a:lstStyle/>
              <a:p>
                <a:pPr algn="r">
                  <a:lnSpc>
                    <a:spcPct val="90000"/>
                  </a:lnSpc>
                </a:pPr>
                <a:r>
                  <a:rPr lang="en-US" sz="4800" b="1" dirty="0">
                    <a:solidFill>
                      <a:schemeClr val="tx2">
                        <a:lumMod val="75000"/>
                      </a:schemeClr>
                    </a:solidFill>
                    <a:latin typeface="Arial" panose="020B0604020202020204" pitchFamily="34" charset="0"/>
                    <a:cs typeface="Arial" panose="020B0604020202020204" pitchFamily="34" charset="0"/>
                  </a:rPr>
                  <a:t>1.4 </a:t>
                </a:r>
                <a:r>
                  <a:rPr lang="en-US" sz="3200" dirty="0">
                    <a:solidFill>
                      <a:schemeClr val="tx2">
                        <a:lumMod val="75000"/>
                      </a:schemeClr>
                    </a:solidFill>
                    <a:cs typeface="Arial" panose="020B0604020202020204" pitchFamily="34" charset="0"/>
                  </a:rPr>
                  <a:t>million</a:t>
                </a:r>
                <a:endParaRPr lang="en-US" sz="2000" dirty="0">
                  <a:solidFill>
                    <a:schemeClr val="tx2">
                      <a:lumMod val="75000"/>
                    </a:schemeClr>
                  </a:solidFill>
                  <a:cs typeface="Arial" panose="020B0604020202020204" pitchFamily="34" charset="0"/>
                </a:endParaRPr>
              </a:p>
            </p:txBody>
          </p:sp>
        </p:grpSp>
      </p:grpSp>
      <p:grpSp>
        <p:nvGrpSpPr>
          <p:cNvPr id="99" name="Group 98"/>
          <p:cNvGrpSpPr/>
          <p:nvPr/>
        </p:nvGrpSpPr>
        <p:grpSpPr>
          <a:xfrm>
            <a:off x="2198910" y="2602614"/>
            <a:ext cx="1519311" cy="664797"/>
            <a:chOff x="2459862" y="2580781"/>
            <a:chExt cx="1519311" cy="664797"/>
          </a:xfrm>
        </p:grpSpPr>
        <p:sp>
          <p:nvSpPr>
            <p:cNvPr id="94" name="TextBox 93"/>
            <p:cNvSpPr txBox="1"/>
            <p:nvPr/>
          </p:nvSpPr>
          <p:spPr>
            <a:xfrm>
              <a:off x="2948442" y="2823378"/>
              <a:ext cx="1030731" cy="276999"/>
            </a:xfrm>
            <a:prstGeom prst="rect">
              <a:avLst/>
            </a:prstGeom>
            <a:noFill/>
          </p:spPr>
          <p:txBody>
            <a:bodyPr wrap="none" lIns="0" tIns="0" rIns="0" bIns="0" rtlCol="0" anchor="ctr" anchorCtr="0">
              <a:spAutoFit/>
            </a:bodyPr>
            <a:lstStyle/>
            <a:p>
              <a:pPr>
                <a:lnSpc>
                  <a:spcPct val="90000"/>
                </a:lnSpc>
              </a:pPr>
              <a:r>
                <a:rPr lang="en-US" sz="2000" dirty="0">
                  <a:solidFill>
                    <a:schemeClr val="tx2">
                      <a:lumMod val="75000"/>
                    </a:schemeClr>
                  </a:solidFill>
                  <a:cs typeface="Arial" panose="020B0604020202020204" pitchFamily="34" charset="0"/>
                </a:rPr>
                <a:t>SCHOOLS</a:t>
              </a:r>
            </a:p>
          </p:txBody>
        </p:sp>
        <p:sp>
          <p:nvSpPr>
            <p:cNvPr id="95" name="TextBox 94"/>
            <p:cNvSpPr txBox="1"/>
            <p:nvPr/>
          </p:nvSpPr>
          <p:spPr>
            <a:xfrm>
              <a:off x="2459862" y="2580781"/>
              <a:ext cx="343043" cy="664797"/>
            </a:xfrm>
            <a:prstGeom prst="rect">
              <a:avLst/>
            </a:prstGeom>
            <a:noFill/>
          </p:spPr>
          <p:txBody>
            <a:bodyPr wrap="none" lIns="0" tIns="0" rIns="0" bIns="0" rtlCol="0" anchor="ctr" anchorCtr="0">
              <a:spAutoFit/>
            </a:bodyPr>
            <a:lstStyle/>
            <a:p>
              <a:pPr algn="r">
                <a:lnSpc>
                  <a:spcPct val="90000"/>
                </a:lnSpc>
              </a:pPr>
              <a:r>
                <a:rPr lang="en-US" sz="4800" b="1" dirty="0">
                  <a:solidFill>
                    <a:schemeClr val="tx2">
                      <a:lumMod val="75000"/>
                    </a:schemeClr>
                  </a:solidFill>
                  <a:latin typeface="Arial" panose="020B0604020202020204" pitchFamily="34" charset="0"/>
                  <a:cs typeface="Arial" panose="020B0604020202020204" pitchFamily="34" charset="0"/>
                </a:rPr>
                <a:t>5</a:t>
              </a:r>
              <a:endParaRPr lang="en-US" sz="2000" dirty="0">
                <a:solidFill>
                  <a:schemeClr val="tx2">
                    <a:lumMod val="75000"/>
                  </a:schemeClr>
                </a:solidFill>
                <a:cs typeface="Arial" panose="020B0604020202020204" pitchFamily="34" charset="0"/>
              </a:endParaRPr>
            </a:p>
          </p:txBody>
        </p:sp>
      </p:grpSp>
      <p:sp>
        <p:nvSpPr>
          <p:cNvPr id="97" name="Footer Placeholder 1"/>
          <p:cNvSpPr txBox="1">
            <a:spLocks/>
          </p:cNvSpPr>
          <p:nvPr/>
        </p:nvSpPr>
        <p:spPr>
          <a:xfrm>
            <a:off x="404813" y="6251575"/>
            <a:ext cx="4165600" cy="470898"/>
          </a:xfrm>
          <a:prstGeom prst="rect">
            <a:avLst/>
          </a:prstGeom>
        </p:spPr>
        <p:txBody>
          <a:bodyPr vert="horz" wrap="square" lIns="0" tIns="91440" rIns="0" bIns="45720" rtlCol="0" anchor="t" anchorCtr="0">
            <a:spAutoFit/>
          </a:bodyPr>
          <a:lstStyle>
            <a:defPPr>
              <a:defRPr lang="en-US"/>
            </a:defPPr>
            <a:lvl1pPr marL="0" algn="r" defTabSz="914400" rtl="0" eaLnBrk="1" latinLnBrk="0" hangingPunct="1">
              <a:lnSpc>
                <a:spcPct val="90000"/>
              </a:lnSpc>
              <a:defRPr sz="12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563" indent="-55563" algn="l"/>
            <a:br>
              <a:rPr lang="en-US" dirty="0">
                <a:solidFill>
                  <a:schemeClr val="tx2">
                    <a:lumMod val="60000"/>
                    <a:lumOff val="40000"/>
                  </a:schemeClr>
                </a:solidFill>
              </a:rPr>
            </a:br>
            <a:r>
              <a:rPr lang="en-US" dirty="0">
                <a:solidFill>
                  <a:schemeClr val="tx2">
                    <a:lumMod val="60000"/>
                    <a:lumOff val="40000"/>
                  </a:schemeClr>
                </a:solidFill>
              </a:rPr>
              <a:t>Statistics current as of year-end 2022</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33" y="4906945"/>
            <a:ext cx="3143057" cy="1589802"/>
          </a:xfrm>
          <a:prstGeom prst="rect">
            <a:avLst/>
          </a:prstGeom>
          <a:effectLst>
            <a:outerShdw blurRad="63500" sx="102000" sy="102000" algn="ctr" rotWithShape="0">
              <a:prstClr val="black">
                <a:alpha val="40000"/>
              </a:prstClr>
            </a:outerShdw>
          </a:effectLst>
        </p:spPr>
      </p:pic>
      <p:grpSp>
        <p:nvGrpSpPr>
          <p:cNvPr id="19" name="Group 18"/>
          <p:cNvGrpSpPr/>
          <p:nvPr/>
        </p:nvGrpSpPr>
        <p:grpSpPr>
          <a:xfrm>
            <a:off x="4253037" y="243402"/>
            <a:ext cx="3332508" cy="2130392"/>
            <a:chOff x="4900503" y="183243"/>
            <a:chExt cx="3967149" cy="2536102"/>
          </a:xfrm>
        </p:grpSpPr>
        <p:grpSp>
          <p:nvGrpSpPr>
            <p:cNvPr id="10" name="Map-USA"/>
            <p:cNvGrpSpPr/>
            <p:nvPr/>
          </p:nvGrpSpPr>
          <p:grpSpPr>
            <a:xfrm>
              <a:off x="4900503" y="183243"/>
              <a:ext cx="3967149" cy="2536102"/>
              <a:chOff x="669072" y="1162049"/>
              <a:chExt cx="4301397" cy="2659738"/>
            </a:xfrm>
            <a:solidFill>
              <a:schemeClr val="bg1"/>
            </a:solidFill>
            <a:effectLst>
              <a:outerShdw blurRad="63500" sx="102000" sy="102000" algn="ctr" rotWithShape="0">
                <a:prstClr val="black">
                  <a:alpha val="40000"/>
                </a:prstClr>
              </a:outerShdw>
            </a:effectLst>
          </p:grpSpPr>
          <p:sp>
            <p:nvSpPr>
              <p:cNvPr id="11" name="Freeform 6"/>
              <p:cNvSpPr>
                <a:spLocks/>
              </p:cNvSpPr>
              <p:nvPr/>
            </p:nvSpPr>
            <p:spPr bwMode="auto">
              <a:xfrm>
                <a:off x="4521694" y="2678949"/>
                <a:ext cx="27717" cy="26550"/>
              </a:xfrm>
              <a:custGeom>
                <a:avLst/>
                <a:gdLst>
                  <a:gd name="T0" fmla="*/ 0 w 47"/>
                  <a:gd name="T1" fmla="*/ 40 h 45"/>
                  <a:gd name="T2" fmla="*/ 7 w 47"/>
                  <a:gd name="T3" fmla="*/ 45 h 45"/>
                  <a:gd name="T4" fmla="*/ 47 w 47"/>
                  <a:gd name="T5" fmla="*/ 2 h 45"/>
                  <a:gd name="T6" fmla="*/ 43 w 47"/>
                  <a:gd name="T7" fmla="*/ 0 h 45"/>
                  <a:gd name="T8" fmla="*/ 0 w 47"/>
                  <a:gd name="T9" fmla="*/ 40 h 45"/>
                </a:gdLst>
                <a:ahLst/>
                <a:cxnLst>
                  <a:cxn ang="0">
                    <a:pos x="T0" y="T1"/>
                  </a:cxn>
                  <a:cxn ang="0">
                    <a:pos x="T2" y="T3"/>
                  </a:cxn>
                  <a:cxn ang="0">
                    <a:pos x="T4" y="T5"/>
                  </a:cxn>
                  <a:cxn ang="0">
                    <a:pos x="T6" y="T7"/>
                  </a:cxn>
                  <a:cxn ang="0">
                    <a:pos x="T8" y="T9"/>
                  </a:cxn>
                </a:cxnLst>
                <a:rect l="0" t="0" r="r" b="b"/>
                <a:pathLst>
                  <a:path w="47" h="45">
                    <a:moveTo>
                      <a:pt x="0" y="40"/>
                    </a:moveTo>
                    <a:lnTo>
                      <a:pt x="7" y="45"/>
                    </a:lnTo>
                    <a:lnTo>
                      <a:pt x="47" y="2"/>
                    </a:lnTo>
                    <a:lnTo>
                      <a:pt x="43" y="0"/>
                    </a:lnTo>
                    <a:lnTo>
                      <a:pt x="0" y="40"/>
                    </a:lnTo>
                    <a:close/>
                  </a:path>
                </a:pathLst>
              </a:custGeom>
              <a:grpFill/>
              <a:ln w="6350">
                <a:solidFill>
                  <a:schemeClr val="tx2"/>
                </a:solidFill>
              </a:ln>
            </p:spPr>
            <p:txBody>
              <a:bodyPr/>
              <a:lstStyle/>
              <a:p>
                <a:endParaRPr lang="en-US" kern="0" dirty="0">
                  <a:solidFill>
                    <a:srgbClr val="000000"/>
                  </a:solidFill>
                </a:endParaRPr>
              </a:p>
            </p:txBody>
          </p:sp>
          <p:sp>
            <p:nvSpPr>
              <p:cNvPr id="12" name="Freeform 8"/>
              <p:cNvSpPr>
                <a:spLocks/>
              </p:cNvSpPr>
              <p:nvPr/>
            </p:nvSpPr>
            <p:spPr bwMode="auto">
              <a:xfrm>
                <a:off x="4535847" y="2585139"/>
                <a:ext cx="33614" cy="87911"/>
              </a:xfrm>
              <a:custGeom>
                <a:avLst/>
                <a:gdLst>
                  <a:gd name="T0" fmla="*/ 28 w 57"/>
                  <a:gd name="T1" fmla="*/ 147 h 149"/>
                  <a:gd name="T2" fmla="*/ 33 w 57"/>
                  <a:gd name="T3" fmla="*/ 149 h 149"/>
                  <a:gd name="T4" fmla="*/ 57 w 57"/>
                  <a:gd name="T5" fmla="*/ 137 h 149"/>
                  <a:gd name="T6" fmla="*/ 54 w 57"/>
                  <a:gd name="T7" fmla="*/ 67 h 149"/>
                  <a:gd name="T8" fmla="*/ 5 w 57"/>
                  <a:gd name="T9" fmla="*/ 0 h 149"/>
                  <a:gd name="T10" fmla="*/ 0 w 57"/>
                  <a:gd name="T11" fmla="*/ 5 h 149"/>
                  <a:gd name="T12" fmla="*/ 47 w 57"/>
                  <a:gd name="T13" fmla="*/ 69 h 149"/>
                  <a:gd name="T14" fmla="*/ 49 w 57"/>
                  <a:gd name="T15" fmla="*/ 130 h 149"/>
                  <a:gd name="T16" fmla="*/ 28 w 57"/>
                  <a:gd name="T17" fmla="*/ 1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49">
                    <a:moveTo>
                      <a:pt x="28" y="147"/>
                    </a:moveTo>
                    <a:lnTo>
                      <a:pt x="33" y="149"/>
                    </a:lnTo>
                    <a:lnTo>
                      <a:pt x="57" y="137"/>
                    </a:lnTo>
                    <a:lnTo>
                      <a:pt x="54" y="67"/>
                    </a:lnTo>
                    <a:lnTo>
                      <a:pt x="5" y="0"/>
                    </a:lnTo>
                    <a:lnTo>
                      <a:pt x="0" y="5"/>
                    </a:lnTo>
                    <a:lnTo>
                      <a:pt x="47" y="69"/>
                    </a:lnTo>
                    <a:lnTo>
                      <a:pt x="49" y="130"/>
                    </a:lnTo>
                    <a:lnTo>
                      <a:pt x="28" y="147"/>
                    </a:lnTo>
                    <a:close/>
                  </a:path>
                </a:pathLst>
              </a:custGeom>
              <a:grpFill/>
              <a:ln w="6350">
                <a:solidFill>
                  <a:schemeClr val="tx2"/>
                </a:solidFill>
              </a:ln>
            </p:spPr>
            <p:txBody>
              <a:bodyPr/>
              <a:lstStyle/>
              <a:p>
                <a:endParaRPr lang="en-US" kern="0" dirty="0">
                  <a:solidFill>
                    <a:srgbClr val="000000"/>
                  </a:solidFill>
                </a:endParaRPr>
              </a:p>
            </p:txBody>
          </p:sp>
          <p:sp>
            <p:nvSpPr>
              <p:cNvPr id="13" name="Freeform 10"/>
              <p:cNvSpPr>
                <a:spLocks/>
              </p:cNvSpPr>
              <p:nvPr/>
            </p:nvSpPr>
            <p:spPr bwMode="auto">
              <a:xfrm>
                <a:off x="4785298" y="1937314"/>
                <a:ext cx="28896" cy="20650"/>
              </a:xfrm>
              <a:custGeom>
                <a:avLst/>
                <a:gdLst>
                  <a:gd name="T0" fmla="*/ 0 w 49"/>
                  <a:gd name="T1" fmla="*/ 28 h 35"/>
                  <a:gd name="T2" fmla="*/ 11 w 49"/>
                  <a:gd name="T3" fmla="*/ 35 h 35"/>
                  <a:gd name="T4" fmla="*/ 21 w 49"/>
                  <a:gd name="T5" fmla="*/ 24 h 35"/>
                  <a:gd name="T6" fmla="*/ 42 w 49"/>
                  <a:gd name="T7" fmla="*/ 16 h 35"/>
                  <a:gd name="T8" fmla="*/ 49 w 49"/>
                  <a:gd name="T9" fmla="*/ 21 h 35"/>
                  <a:gd name="T10" fmla="*/ 45 w 49"/>
                  <a:gd name="T11" fmla="*/ 2 h 35"/>
                  <a:gd name="T12" fmla="*/ 37 w 49"/>
                  <a:gd name="T13" fmla="*/ 7 h 35"/>
                  <a:gd name="T14" fmla="*/ 26 w 49"/>
                  <a:gd name="T15" fmla="*/ 0 h 35"/>
                  <a:gd name="T16" fmla="*/ 14 w 49"/>
                  <a:gd name="T17" fmla="*/ 5 h 35"/>
                  <a:gd name="T18" fmla="*/ 11 w 49"/>
                  <a:gd name="T19" fmla="*/ 24 h 35"/>
                  <a:gd name="T20" fmla="*/ 0 w 49"/>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5">
                    <a:moveTo>
                      <a:pt x="0" y="28"/>
                    </a:moveTo>
                    <a:lnTo>
                      <a:pt x="11" y="35"/>
                    </a:lnTo>
                    <a:lnTo>
                      <a:pt x="21" y="24"/>
                    </a:lnTo>
                    <a:lnTo>
                      <a:pt x="42" y="16"/>
                    </a:lnTo>
                    <a:lnTo>
                      <a:pt x="49" y="21"/>
                    </a:lnTo>
                    <a:lnTo>
                      <a:pt x="45" y="2"/>
                    </a:lnTo>
                    <a:lnTo>
                      <a:pt x="37" y="7"/>
                    </a:lnTo>
                    <a:lnTo>
                      <a:pt x="26" y="0"/>
                    </a:lnTo>
                    <a:lnTo>
                      <a:pt x="14" y="5"/>
                    </a:lnTo>
                    <a:lnTo>
                      <a:pt x="11" y="24"/>
                    </a:lnTo>
                    <a:lnTo>
                      <a:pt x="0" y="28"/>
                    </a:lnTo>
                    <a:close/>
                  </a:path>
                </a:pathLst>
              </a:custGeom>
              <a:grpFill/>
              <a:ln w="6350">
                <a:solidFill>
                  <a:schemeClr val="tx2"/>
                </a:solidFill>
              </a:ln>
            </p:spPr>
            <p:txBody>
              <a:bodyPr/>
              <a:lstStyle/>
              <a:p>
                <a:endParaRPr lang="en-US" kern="0" dirty="0">
                  <a:solidFill>
                    <a:srgbClr val="000000"/>
                  </a:solidFill>
                </a:endParaRPr>
              </a:p>
            </p:txBody>
          </p:sp>
          <p:sp>
            <p:nvSpPr>
              <p:cNvPr id="14" name="Freeform 12"/>
              <p:cNvSpPr>
                <a:spLocks/>
              </p:cNvSpPr>
              <p:nvPr/>
            </p:nvSpPr>
            <p:spPr bwMode="auto">
              <a:xfrm>
                <a:off x="4831295" y="1933184"/>
                <a:ext cx="20640" cy="19471"/>
              </a:xfrm>
              <a:custGeom>
                <a:avLst/>
                <a:gdLst>
                  <a:gd name="T0" fmla="*/ 0 w 35"/>
                  <a:gd name="T1" fmla="*/ 26 h 33"/>
                  <a:gd name="T2" fmla="*/ 19 w 35"/>
                  <a:gd name="T3" fmla="*/ 33 h 33"/>
                  <a:gd name="T4" fmla="*/ 33 w 35"/>
                  <a:gd name="T5" fmla="*/ 28 h 33"/>
                  <a:gd name="T6" fmla="*/ 35 w 35"/>
                  <a:gd name="T7" fmla="*/ 14 h 33"/>
                  <a:gd name="T8" fmla="*/ 21 w 35"/>
                  <a:gd name="T9" fmla="*/ 0 h 33"/>
                  <a:gd name="T10" fmla="*/ 23 w 35"/>
                  <a:gd name="T11" fmla="*/ 12 h 33"/>
                  <a:gd name="T12" fmla="*/ 21 w 35"/>
                  <a:gd name="T13" fmla="*/ 19 h 33"/>
                  <a:gd name="T14" fmla="*/ 2 w 35"/>
                  <a:gd name="T15" fmla="*/ 19 h 33"/>
                  <a:gd name="T16" fmla="*/ 0 w 35"/>
                  <a:gd name="T17"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3">
                    <a:moveTo>
                      <a:pt x="0" y="26"/>
                    </a:moveTo>
                    <a:lnTo>
                      <a:pt x="19" y="33"/>
                    </a:lnTo>
                    <a:lnTo>
                      <a:pt x="33" y="28"/>
                    </a:lnTo>
                    <a:lnTo>
                      <a:pt x="35" y="14"/>
                    </a:lnTo>
                    <a:lnTo>
                      <a:pt x="21" y="0"/>
                    </a:lnTo>
                    <a:lnTo>
                      <a:pt x="23" y="12"/>
                    </a:lnTo>
                    <a:lnTo>
                      <a:pt x="21" y="19"/>
                    </a:lnTo>
                    <a:lnTo>
                      <a:pt x="2" y="19"/>
                    </a:lnTo>
                    <a:lnTo>
                      <a:pt x="0" y="26"/>
                    </a:lnTo>
                    <a:close/>
                  </a:path>
                </a:pathLst>
              </a:custGeom>
              <a:grpFill/>
              <a:ln w="6350">
                <a:solidFill>
                  <a:schemeClr val="tx2"/>
                </a:solidFill>
              </a:ln>
            </p:spPr>
            <p:txBody>
              <a:bodyPr/>
              <a:lstStyle/>
              <a:p>
                <a:endParaRPr lang="en-US" kern="0" dirty="0">
                  <a:solidFill>
                    <a:srgbClr val="000000"/>
                  </a:solidFill>
                </a:endParaRPr>
              </a:p>
            </p:txBody>
          </p:sp>
          <p:sp>
            <p:nvSpPr>
              <p:cNvPr id="15" name="Freeform 14"/>
              <p:cNvSpPr>
                <a:spLocks/>
              </p:cNvSpPr>
              <p:nvPr/>
            </p:nvSpPr>
            <p:spPr bwMode="auto">
              <a:xfrm>
                <a:off x="4567692" y="1800433"/>
                <a:ext cx="283064" cy="139831"/>
              </a:xfrm>
              <a:custGeom>
                <a:avLst/>
                <a:gdLst>
                  <a:gd name="T0" fmla="*/ 5 w 480"/>
                  <a:gd name="T1" fmla="*/ 230 h 237"/>
                  <a:gd name="T2" fmla="*/ 0 w 480"/>
                  <a:gd name="T3" fmla="*/ 232 h 237"/>
                  <a:gd name="T4" fmla="*/ 3 w 480"/>
                  <a:gd name="T5" fmla="*/ 102 h 237"/>
                  <a:gd name="T6" fmla="*/ 248 w 480"/>
                  <a:gd name="T7" fmla="*/ 41 h 237"/>
                  <a:gd name="T8" fmla="*/ 288 w 480"/>
                  <a:gd name="T9" fmla="*/ 0 h 237"/>
                  <a:gd name="T10" fmla="*/ 300 w 480"/>
                  <a:gd name="T11" fmla="*/ 0 h 237"/>
                  <a:gd name="T12" fmla="*/ 338 w 480"/>
                  <a:gd name="T13" fmla="*/ 41 h 237"/>
                  <a:gd name="T14" fmla="*/ 329 w 480"/>
                  <a:gd name="T15" fmla="*/ 50 h 237"/>
                  <a:gd name="T16" fmla="*/ 326 w 480"/>
                  <a:gd name="T17" fmla="*/ 71 h 237"/>
                  <a:gd name="T18" fmla="*/ 319 w 480"/>
                  <a:gd name="T19" fmla="*/ 78 h 237"/>
                  <a:gd name="T20" fmla="*/ 317 w 480"/>
                  <a:gd name="T21" fmla="*/ 88 h 237"/>
                  <a:gd name="T22" fmla="*/ 317 w 480"/>
                  <a:gd name="T23" fmla="*/ 100 h 237"/>
                  <a:gd name="T24" fmla="*/ 321 w 480"/>
                  <a:gd name="T25" fmla="*/ 104 h 237"/>
                  <a:gd name="T26" fmla="*/ 345 w 480"/>
                  <a:gd name="T27" fmla="*/ 109 h 237"/>
                  <a:gd name="T28" fmla="*/ 357 w 480"/>
                  <a:gd name="T29" fmla="*/ 116 h 237"/>
                  <a:gd name="T30" fmla="*/ 369 w 480"/>
                  <a:gd name="T31" fmla="*/ 142 h 237"/>
                  <a:gd name="T32" fmla="*/ 380 w 480"/>
                  <a:gd name="T33" fmla="*/ 147 h 237"/>
                  <a:gd name="T34" fmla="*/ 397 w 480"/>
                  <a:gd name="T35" fmla="*/ 170 h 237"/>
                  <a:gd name="T36" fmla="*/ 447 w 480"/>
                  <a:gd name="T37" fmla="*/ 175 h 237"/>
                  <a:gd name="T38" fmla="*/ 463 w 480"/>
                  <a:gd name="T39" fmla="*/ 166 h 237"/>
                  <a:gd name="T40" fmla="*/ 463 w 480"/>
                  <a:gd name="T41" fmla="*/ 156 h 237"/>
                  <a:gd name="T42" fmla="*/ 456 w 480"/>
                  <a:gd name="T43" fmla="*/ 128 h 237"/>
                  <a:gd name="T44" fmla="*/ 463 w 480"/>
                  <a:gd name="T45" fmla="*/ 126 h 237"/>
                  <a:gd name="T46" fmla="*/ 466 w 480"/>
                  <a:gd name="T47" fmla="*/ 130 h 237"/>
                  <a:gd name="T48" fmla="*/ 480 w 480"/>
                  <a:gd name="T49" fmla="*/ 161 h 237"/>
                  <a:gd name="T50" fmla="*/ 477 w 480"/>
                  <a:gd name="T51" fmla="*/ 168 h 237"/>
                  <a:gd name="T52" fmla="*/ 454 w 480"/>
                  <a:gd name="T53" fmla="*/ 192 h 237"/>
                  <a:gd name="T54" fmla="*/ 440 w 480"/>
                  <a:gd name="T55" fmla="*/ 194 h 237"/>
                  <a:gd name="T56" fmla="*/ 414 w 480"/>
                  <a:gd name="T57" fmla="*/ 211 h 237"/>
                  <a:gd name="T58" fmla="*/ 402 w 480"/>
                  <a:gd name="T59" fmla="*/ 213 h 237"/>
                  <a:gd name="T60" fmla="*/ 392 w 480"/>
                  <a:gd name="T61" fmla="*/ 199 h 237"/>
                  <a:gd name="T62" fmla="*/ 383 w 480"/>
                  <a:gd name="T63" fmla="*/ 199 h 237"/>
                  <a:gd name="T64" fmla="*/ 357 w 480"/>
                  <a:gd name="T65" fmla="*/ 227 h 237"/>
                  <a:gd name="T66" fmla="*/ 340 w 480"/>
                  <a:gd name="T67" fmla="*/ 237 h 237"/>
                  <a:gd name="T68" fmla="*/ 331 w 480"/>
                  <a:gd name="T69" fmla="*/ 237 h 237"/>
                  <a:gd name="T70" fmla="*/ 321 w 480"/>
                  <a:gd name="T71" fmla="*/ 218 h 237"/>
                  <a:gd name="T72" fmla="*/ 286 w 480"/>
                  <a:gd name="T73" fmla="*/ 204 h 237"/>
                  <a:gd name="T74" fmla="*/ 281 w 480"/>
                  <a:gd name="T75" fmla="*/ 187 h 237"/>
                  <a:gd name="T76" fmla="*/ 277 w 480"/>
                  <a:gd name="T77" fmla="*/ 187 h 237"/>
                  <a:gd name="T78" fmla="*/ 269 w 480"/>
                  <a:gd name="T79" fmla="*/ 163 h 237"/>
                  <a:gd name="T80" fmla="*/ 97 w 480"/>
                  <a:gd name="T81" fmla="*/ 208 h 237"/>
                  <a:gd name="T82" fmla="*/ 95 w 480"/>
                  <a:gd name="T83" fmla="*/ 215 h 237"/>
                  <a:gd name="T84" fmla="*/ 88 w 480"/>
                  <a:gd name="T85" fmla="*/ 211 h 237"/>
                  <a:gd name="T86" fmla="*/ 5 w 480"/>
                  <a:gd name="T87" fmla="*/ 23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0" h="237">
                    <a:moveTo>
                      <a:pt x="5" y="230"/>
                    </a:moveTo>
                    <a:lnTo>
                      <a:pt x="0" y="232"/>
                    </a:lnTo>
                    <a:lnTo>
                      <a:pt x="3" y="102"/>
                    </a:lnTo>
                    <a:lnTo>
                      <a:pt x="248" y="41"/>
                    </a:lnTo>
                    <a:lnTo>
                      <a:pt x="288" y="0"/>
                    </a:lnTo>
                    <a:lnTo>
                      <a:pt x="300" y="0"/>
                    </a:lnTo>
                    <a:lnTo>
                      <a:pt x="338" y="41"/>
                    </a:lnTo>
                    <a:lnTo>
                      <a:pt x="329" y="50"/>
                    </a:lnTo>
                    <a:lnTo>
                      <a:pt x="326" y="71"/>
                    </a:lnTo>
                    <a:lnTo>
                      <a:pt x="319" y="78"/>
                    </a:lnTo>
                    <a:lnTo>
                      <a:pt x="317" y="88"/>
                    </a:lnTo>
                    <a:lnTo>
                      <a:pt x="317" y="100"/>
                    </a:lnTo>
                    <a:lnTo>
                      <a:pt x="321" y="104"/>
                    </a:lnTo>
                    <a:lnTo>
                      <a:pt x="345" y="109"/>
                    </a:lnTo>
                    <a:lnTo>
                      <a:pt x="357" y="116"/>
                    </a:lnTo>
                    <a:lnTo>
                      <a:pt x="369" y="142"/>
                    </a:lnTo>
                    <a:lnTo>
                      <a:pt x="380" y="147"/>
                    </a:lnTo>
                    <a:lnTo>
                      <a:pt x="397" y="170"/>
                    </a:lnTo>
                    <a:lnTo>
                      <a:pt x="447" y="175"/>
                    </a:lnTo>
                    <a:lnTo>
                      <a:pt x="463" y="166"/>
                    </a:lnTo>
                    <a:lnTo>
                      <a:pt x="463" y="156"/>
                    </a:lnTo>
                    <a:lnTo>
                      <a:pt x="456" y="128"/>
                    </a:lnTo>
                    <a:lnTo>
                      <a:pt x="463" y="126"/>
                    </a:lnTo>
                    <a:lnTo>
                      <a:pt x="466" y="130"/>
                    </a:lnTo>
                    <a:lnTo>
                      <a:pt x="480" y="161"/>
                    </a:lnTo>
                    <a:lnTo>
                      <a:pt x="477" y="168"/>
                    </a:lnTo>
                    <a:lnTo>
                      <a:pt x="454" y="192"/>
                    </a:lnTo>
                    <a:lnTo>
                      <a:pt x="440" y="194"/>
                    </a:lnTo>
                    <a:lnTo>
                      <a:pt x="414" y="211"/>
                    </a:lnTo>
                    <a:lnTo>
                      <a:pt x="402" y="213"/>
                    </a:lnTo>
                    <a:lnTo>
                      <a:pt x="392" y="199"/>
                    </a:lnTo>
                    <a:lnTo>
                      <a:pt x="383" y="199"/>
                    </a:lnTo>
                    <a:lnTo>
                      <a:pt x="357" y="227"/>
                    </a:lnTo>
                    <a:lnTo>
                      <a:pt x="340" y="237"/>
                    </a:lnTo>
                    <a:lnTo>
                      <a:pt x="331" y="237"/>
                    </a:lnTo>
                    <a:lnTo>
                      <a:pt x="321" y="218"/>
                    </a:lnTo>
                    <a:lnTo>
                      <a:pt x="286" y="204"/>
                    </a:lnTo>
                    <a:lnTo>
                      <a:pt x="281" y="187"/>
                    </a:lnTo>
                    <a:lnTo>
                      <a:pt x="277" y="187"/>
                    </a:lnTo>
                    <a:lnTo>
                      <a:pt x="269" y="163"/>
                    </a:lnTo>
                    <a:lnTo>
                      <a:pt x="97" y="208"/>
                    </a:lnTo>
                    <a:lnTo>
                      <a:pt x="95" y="215"/>
                    </a:lnTo>
                    <a:lnTo>
                      <a:pt x="88" y="211"/>
                    </a:lnTo>
                    <a:lnTo>
                      <a:pt x="5" y="230"/>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16" name="Freeform 16"/>
              <p:cNvSpPr>
                <a:spLocks/>
              </p:cNvSpPr>
              <p:nvPr/>
            </p:nvSpPr>
            <p:spPr bwMode="auto">
              <a:xfrm>
                <a:off x="3398873" y="2390436"/>
                <a:ext cx="600332" cy="309162"/>
              </a:xfrm>
              <a:custGeom>
                <a:avLst/>
                <a:gdLst>
                  <a:gd name="T0" fmla="*/ 804 w 1018"/>
                  <a:gd name="T1" fmla="*/ 413 h 524"/>
                  <a:gd name="T2" fmla="*/ 886 w 1018"/>
                  <a:gd name="T3" fmla="*/ 371 h 524"/>
                  <a:gd name="T4" fmla="*/ 912 w 1018"/>
                  <a:gd name="T5" fmla="*/ 342 h 524"/>
                  <a:gd name="T6" fmla="*/ 929 w 1018"/>
                  <a:gd name="T7" fmla="*/ 316 h 524"/>
                  <a:gd name="T8" fmla="*/ 1018 w 1018"/>
                  <a:gd name="T9" fmla="*/ 229 h 524"/>
                  <a:gd name="T10" fmla="*/ 988 w 1018"/>
                  <a:gd name="T11" fmla="*/ 217 h 524"/>
                  <a:gd name="T12" fmla="*/ 964 w 1018"/>
                  <a:gd name="T13" fmla="*/ 196 h 524"/>
                  <a:gd name="T14" fmla="*/ 938 w 1018"/>
                  <a:gd name="T15" fmla="*/ 163 h 524"/>
                  <a:gd name="T16" fmla="*/ 917 w 1018"/>
                  <a:gd name="T17" fmla="*/ 118 h 524"/>
                  <a:gd name="T18" fmla="*/ 912 w 1018"/>
                  <a:gd name="T19" fmla="*/ 87 h 524"/>
                  <a:gd name="T20" fmla="*/ 874 w 1018"/>
                  <a:gd name="T21" fmla="*/ 63 h 524"/>
                  <a:gd name="T22" fmla="*/ 846 w 1018"/>
                  <a:gd name="T23" fmla="*/ 42 h 524"/>
                  <a:gd name="T24" fmla="*/ 811 w 1018"/>
                  <a:gd name="T25" fmla="*/ 71 h 524"/>
                  <a:gd name="T26" fmla="*/ 766 w 1018"/>
                  <a:gd name="T27" fmla="*/ 61 h 524"/>
                  <a:gd name="T28" fmla="*/ 749 w 1018"/>
                  <a:gd name="T29" fmla="*/ 68 h 524"/>
                  <a:gd name="T30" fmla="*/ 683 w 1018"/>
                  <a:gd name="T31" fmla="*/ 47 h 524"/>
                  <a:gd name="T32" fmla="*/ 645 w 1018"/>
                  <a:gd name="T33" fmla="*/ 0 h 524"/>
                  <a:gd name="T34" fmla="*/ 605 w 1018"/>
                  <a:gd name="T35" fmla="*/ 0 h 524"/>
                  <a:gd name="T36" fmla="*/ 596 w 1018"/>
                  <a:gd name="T37" fmla="*/ 28 h 524"/>
                  <a:gd name="T38" fmla="*/ 603 w 1018"/>
                  <a:gd name="T39" fmla="*/ 45 h 524"/>
                  <a:gd name="T40" fmla="*/ 579 w 1018"/>
                  <a:gd name="T41" fmla="*/ 66 h 524"/>
                  <a:gd name="T42" fmla="*/ 539 w 1018"/>
                  <a:gd name="T43" fmla="*/ 75 h 524"/>
                  <a:gd name="T44" fmla="*/ 525 w 1018"/>
                  <a:gd name="T45" fmla="*/ 115 h 524"/>
                  <a:gd name="T46" fmla="*/ 494 w 1018"/>
                  <a:gd name="T47" fmla="*/ 160 h 524"/>
                  <a:gd name="T48" fmla="*/ 466 w 1018"/>
                  <a:gd name="T49" fmla="*/ 184 h 524"/>
                  <a:gd name="T50" fmla="*/ 449 w 1018"/>
                  <a:gd name="T51" fmla="*/ 224 h 524"/>
                  <a:gd name="T52" fmla="*/ 414 w 1018"/>
                  <a:gd name="T53" fmla="*/ 198 h 524"/>
                  <a:gd name="T54" fmla="*/ 407 w 1018"/>
                  <a:gd name="T55" fmla="*/ 200 h 524"/>
                  <a:gd name="T56" fmla="*/ 395 w 1018"/>
                  <a:gd name="T57" fmla="*/ 212 h 524"/>
                  <a:gd name="T58" fmla="*/ 385 w 1018"/>
                  <a:gd name="T59" fmla="*/ 236 h 524"/>
                  <a:gd name="T60" fmla="*/ 371 w 1018"/>
                  <a:gd name="T61" fmla="*/ 255 h 524"/>
                  <a:gd name="T62" fmla="*/ 355 w 1018"/>
                  <a:gd name="T63" fmla="*/ 248 h 524"/>
                  <a:gd name="T64" fmla="*/ 317 w 1018"/>
                  <a:gd name="T65" fmla="*/ 248 h 524"/>
                  <a:gd name="T66" fmla="*/ 263 w 1018"/>
                  <a:gd name="T67" fmla="*/ 248 h 524"/>
                  <a:gd name="T68" fmla="*/ 237 w 1018"/>
                  <a:gd name="T69" fmla="*/ 243 h 524"/>
                  <a:gd name="T70" fmla="*/ 232 w 1018"/>
                  <a:gd name="T71" fmla="*/ 271 h 524"/>
                  <a:gd name="T72" fmla="*/ 211 w 1018"/>
                  <a:gd name="T73" fmla="*/ 264 h 524"/>
                  <a:gd name="T74" fmla="*/ 192 w 1018"/>
                  <a:gd name="T75" fmla="*/ 259 h 524"/>
                  <a:gd name="T76" fmla="*/ 189 w 1018"/>
                  <a:gd name="T77" fmla="*/ 283 h 524"/>
                  <a:gd name="T78" fmla="*/ 166 w 1018"/>
                  <a:gd name="T79" fmla="*/ 307 h 524"/>
                  <a:gd name="T80" fmla="*/ 123 w 1018"/>
                  <a:gd name="T81" fmla="*/ 356 h 524"/>
                  <a:gd name="T82" fmla="*/ 135 w 1018"/>
                  <a:gd name="T83" fmla="*/ 399 h 524"/>
                  <a:gd name="T84" fmla="*/ 55 w 1018"/>
                  <a:gd name="T85" fmla="*/ 392 h 524"/>
                  <a:gd name="T86" fmla="*/ 41 w 1018"/>
                  <a:gd name="T87" fmla="*/ 439 h 524"/>
                  <a:gd name="T88" fmla="*/ 29 w 1018"/>
                  <a:gd name="T89" fmla="*/ 510 h 524"/>
                  <a:gd name="T90" fmla="*/ 0 w 1018"/>
                  <a:gd name="T91" fmla="*/ 524 h 524"/>
                  <a:gd name="T92" fmla="*/ 189 w 1018"/>
                  <a:gd name="T93" fmla="*/ 477 h 524"/>
                  <a:gd name="T94" fmla="*/ 225 w 1018"/>
                  <a:gd name="T95" fmla="*/ 482 h 524"/>
                  <a:gd name="T96" fmla="*/ 407 w 1018"/>
                  <a:gd name="T97" fmla="*/ 458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8" h="524">
                    <a:moveTo>
                      <a:pt x="600" y="439"/>
                    </a:moveTo>
                    <a:lnTo>
                      <a:pt x="804" y="413"/>
                    </a:lnTo>
                    <a:lnTo>
                      <a:pt x="879" y="392"/>
                    </a:lnTo>
                    <a:lnTo>
                      <a:pt x="886" y="371"/>
                    </a:lnTo>
                    <a:lnTo>
                      <a:pt x="912" y="359"/>
                    </a:lnTo>
                    <a:lnTo>
                      <a:pt x="912" y="342"/>
                    </a:lnTo>
                    <a:lnTo>
                      <a:pt x="929" y="330"/>
                    </a:lnTo>
                    <a:lnTo>
                      <a:pt x="929" y="316"/>
                    </a:lnTo>
                    <a:lnTo>
                      <a:pt x="1018" y="229"/>
                    </a:lnTo>
                    <a:lnTo>
                      <a:pt x="1018" y="229"/>
                    </a:lnTo>
                    <a:lnTo>
                      <a:pt x="995" y="229"/>
                    </a:lnTo>
                    <a:lnTo>
                      <a:pt x="988" y="217"/>
                    </a:lnTo>
                    <a:lnTo>
                      <a:pt x="971" y="210"/>
                    </a:lnTo>
                    <a:lnTo>
                      <a:pt x="964" y="196"/>
                    </a:lnTo>
                    <a:lnTo>
                      <a:pt x="938" y="170"/>
                    </a:lnTo>
                    <a:lnTo>
                      <a:pt x="938" y="163"/>
                    </a:lnTo>
                    <a:lnTo>
                      <a:pt x="910" y="134"/>
                    </a:lnTo>
                    <a:lnTo>
                      <a:pt x="917" y="118"/>
                    </a:lnTo>
                    <a:lnTo>
                      <a:pt x="912" y="87"/>
                    </a:lnTo>
                    <a:lnTo>
                      <a:pt x="912" y="87"/>
                    </a:lnTo>
                    <a:lnTo>
                      <a:pt x="893" y="68"/>
                    </a:lnTo>
                    <a:lnTo>
                      <a:pt x="874" y="63"/>
                    </a:lnTo>
                    <a:lnTo>
                      <a:pt x="863" y="35"/>
                    </a:lnTo>
                    <a:lnTo>
                      <a:pt x="846" y="42"/>
                    </a:lnTo>
                    <a:lnTo>
                      <a:pt x="832" y="63"/>
                    </a:lnTo>
                    <a:lnTo>
                      <a:pt x="811" y="71"/>
                    </a:lnTo>
                    <a:lnTo>
                      <a:pt x="780" y="54"/>
                    </a:lnTo>
                    <a:lnTo>
                      <a:pt x="766" y="61"/>
                    </a:lnTo>
                    <a:lnTo>
                      <a:pt x="763" y="71"/>
                    </a:lnTo>
                    <a:lnTo>
                      <a:pt x="749" y="68"/>
                    </a:lnTo>
                    <a:lnTo>
                      <a:pt x="730" y="49"/>
                    </a:lnTo>
                    <a:lnTo>
                      <a:pt x="683" y="47"/>
                    </a:lnTo>
                    <a:lnTo>
                      <a:pt x="667" y="14"/>
                    </a:lnTo>
                    <a:lnTo>
                      <a:pt x="645" y="0"/>
                    </a:lnTo>
                    <a:lnTo>
                      <a:pt x="624" y="9"/>
                    </a:lnTo>
                    <a:lnTo>
                      <a:pt x="605" y="0"/>
                    </a:lnTo>
                    <a:lnTo>
                      <a:pt x="586" y="16"/>
                    </a:lnTo>
                    <a:lnTo>
                      <a:pt x="596" y="28"/>
                    </a:lnTo>
                    <a:lnTo>
                      <a:pt x="591" y="42"/>
                    </a:lnTo>
                    <a:lnTo>
                      <a:pt x="603" y="45"/>
                    </a:lnTo>
                    <a:lnTo>
                      <a:pt x="603" y="61"/>
                    </a:lnTo>
                    <a:lnTo>
                      <a:pt x="579" y="66"/>
                    </a:lnTo>
                    <a:lnTo>
                      <a:pt x="553" y="85"/>
                    </a:lnTo>
                    <a:lnTo>
                      <a:pt x="539" y="75"/>
                    </a:lnTo>
                    <a:lnTo>
                      <a:pt x="518" y="82"/>
                    </a:lnTo>
                    <a:lnTo>
                      <a:pt x="525" y="115"/>
                    </a:lnTo>
                    <a:lnTo>
                      <a:pt x="501" y="134"/>
                    </a:lnTo>
                    <a:lnTo>
                      <a:pt x="494" y="160"/>
                    </a:lnTo>
                    <a:lnTo>
                      <a:pt x="473" y="167"/>
                    </a:lnTo>
                    <a:lnTo>
                      <a:pt x="466" y="184"/>
                    </a:lnTo>
                    <a:lnTo>
                      <a:pt x="466" y="210"/>
                    </a:lnTo>
                    <a:lnTo>
                      <a:pt x="449" y="224"/>
                    </a:lnTo>
                    <a:lnTo>
                      <a:pt x="416" y="212"/>
                    </a:lnTo>
                    <a:lnTo>
                      <a:pt x="414" y="198"/>
                    </a:lnTo>
                    <a:lnTo>
                      <a:pt x="402" y="189"/>
                    </a:lnTo>
                    <a:lnTo>
                      <a:pt x="407" y="200"/>
                    </a:lnTo>
                    <a:lnTo>
                      <a:pt x="390" y="203"/>
                    </a:lnTo>
                    <a:lnTo>
                      <a:pt x="395" y="212"/>
                    </a:lnTo>
                    <a:lnTo>
                      <a:pt x="383" y="219"/>
                    </a:lnTo>
                    <a:lnTo>
                      <a:pt x="385" y="236"/>
                    </a:lnTo>
                    <a:lnTo>
                      <a:pt x="376" y="241"/>
                    </a:lnTo>
                    <a:lnTo>
                      <a:pt x="371" y="255"/>
                    </a:lnTo>
                    <a:lnTo>
                      <a:pt x="367" y="245"/>
                    </a:lnTo>
                    <a:lnTo>
                      <a:pt x="355" y="248"/>
                    </a:lnTo>
                    <a:lnTo>
                      <a:pt x="341" y="231"/>
                    </a:lnTo>
                    <a:lnTo>
                      <a:pt x="317" y="248"/>
                    </a:lnTo>
                    <a:lnTo>
                      <a:pt x="305" y="271"/>
                    </a:lnTo>
                    <a:lnTo>
                      <a:pt x="263" y="248"/>
                    </a:lnTo>
                    <a:lnTo>
                      <a:pt x="241" y="255"/>
                    </a:lnTo>
                    <a:lnTo>
                      <a:pt x="237" y="243"/>
                    </a:lnTo>
                    <a:lnTo>
                      <a:pt x="239" y="264"/>
                    </a:lnTo>
                    <a:lnTo>
                      <a:pt x="232" y="271"/>
                    </a:lnTo>
                    <a:lnTo>
                      <a:pt x="225" y="257"/>
                    </a:lnTo>
                    <a:lnTo>
                      <a:pt x="211" y="264"/>
                    </a:lnTo>
                    <a:lnTo>
                      <a:pt x="196" y="257"/>
                    </a:lnTo>
                    <a:lnTo>
                      <a:pt x="192" y="259"/>
                    </a:lnTo>
                    <a:lnTo>
                      <a:pt x="196" y="276"/>
                    </a:lnTo>
                    <a:lnTo>
                      <a:pt x="189" y="283"/>
                    </a:lnTo>
                    <a:lnTo>
                      <a:pt x="178" y="278"/>
                    </a:lnTo>
                    <a:lnTo>
                      <a:pt x="166" y="307"/>
                    </a:lnTo>
                    <a:lnTo>
                      <a:pt x="178" y="337"/>
                    </a:lnTo>
                    <a:lnTo>
                      <a:pt x="123" y="356"/>
                    </a:lnTo>
                    <a:lnTo>
                      <a:pt x="121" y="378"/>
                    </a:lnTo>
                    <a:lnTo>
                      <a:pt x="135" y="399"/>
                    </a:lnTo>
                    <a:lnTo>
                      <a:pt x="121" y="415"/>
                    </a:lnTo>
                    <a:lnTo>
                      <a:pt x="55" y="392"/>
                    </a:lnTo>
                    <a:lnTo>
                      <a:pt x="31" y="420"/>
                    </a:lnTo>
                    <a:lnTo>
                      <a:pt x="41" y="439"/>
                    </a:lnTo>
                    <a:lnTo>
                      <a:pt x="41" y="474"/>
                    </a:lnTo>
                    <a:lnTo>
                      <a:pt x="29" y="510"/>
                    </a:lnTo>
                    <a:lnTo>
                      <a:pt x="7" y="503"/>
                    </a:lnTo>
                    <a:lnTo>
                      <a:pt x="0" y="524"/>
                    </a:lnTo>
                    <a:lnTo>
                      <a:pt x="196" y="510"/>
                    </a:lnTo>
                    <a:lnTo>
                      <a:pt x="189" y="477"/>
                    </a:lnTo>
                    <a:lnTo>
                      <a:pt x="220" y="477"/>
                    </a:lnTo>
                    <a:lnTo>
                      <a:pt x="225" y="482"/>
                    </a:lnTo>
                    <a:lnTo>
                      <a:pt x="400" y="467"/>
                    </a:lnTo>
                    <a:lnTo>
                      <a:pt x="407" y="458"/>
                    </a:lnTo>
                    <a:lnTo>
                      <a:pt x="600" y="439"/>
                    </a:lnTo>
                    <a:close/>
                  </a:path>
                </a:pathLst>
              </a:custGeom>
              <a:grpFill/>
              <a:ln w="6350">
                <a:solidFill>
                  <a:schemeClr val="tx2"/>
                </a:solidFill>
              </a:ln>
            </p:spPr>
            <p:txBody>
              <a:bodyPr/>
              <a:lstStyle/>
              <a:p>
                <a:endParaRPr lang="en-US" kern="0" dirty="0">
                  <a:solidFill>
                    <a:srgbClr val="000000"/>
                  </a:solidFill>
                </a:endParaRPr>
              </a:p>
            </p:txBody>
          </p:sp>
          <p:sp>
            <p:nvSpPr>
              <p:cNvPr id="17" name="Freeform 18"/>
              <p:cNvSpPr>
                <a:spLocks/>
              </p:cNvSpPr>
              <p:nvPr/>
            </p:nvSpPr>
            <p:spPr bwMode="auto">
              <a:xfrm>
                <a:off x="3840571" y="2523778"/>
                <a:ext cx="707660" cy="333352"/>
              </a:xfrm>
              <a:custGeom>
                <a:avLst/>
                <a:gdLst>
                  <a:gd name="T0" fmla="*/ 336 w 1200"/>
                  <a:gd name="T1" fmla="*/ 147 h 565"/>
                  <a:gd name="T2" fmla="*/ 336 w 1200"/>
                  <a:gd name="T3" fmla="*/ 180 h 565"/>
                  <a:gd name="T4" fmla="*/ 336 w 1200"/>
                  <a:gd name="T5" fmla="*/ 206 h 565"/>
                  <a:gd name="T6" fmla="*/ 310 w 1200"/>
                  <a:gd name="T7" fmla="*/ 218 h 565"/>
                  <a:gd name="T8" fmla="*/ 272 w 1200"/>
                  <a:gd name="T9" fmla="*/ 248 h 565"/>
                  <a:gd name="T10" fmla="*/ 227 w 1200"/>
                  <a:gd name="T11" fmla="*/ 291 h 565"/>
                  <a:gd name="T12" fmla="*/ 199 w 1200"/>
                  <a:gd name="T13" fmla="*/ 289 h 565"/>
                  <a:gd name="T14" fmla="*/ 180 w 1200"/>
                  <a:gd name="T15" fmla="*/ 300 h 565"/>
                  <a:gd name="T16" fmla="*/ 173 w 1200"/>
                  <a:gd name="T17" fmla="*/ 331 h 565"/>
                  <a:gd name="T18" fmla="*/ 106 w 1200"/>
                  <a:gd name="T19" fmla="*/ 378 h 565"/>
                  <a:gd name="T20" fmla="*/ 52 w 1200"/>
                  <a:gd name="T21" fmla="*/ 395 h 565"/>
                  <a:gd name="T22" fmla="*/ 29 w 1200"/>
                  <a:gd name="T23" fmla="*/ 442 h 565"/>
                  <a:gd name="T24" fmla="*/ 0 w 1200"/>
                  <a:gd name="T25" fmla="*/ 452 h 565"/>
                  <a:gd name="T26" fmla="*/ 175 w 1200"/>
                  <a:gd name="T27" fmla="*/ 468 h 565"/>
                  <a:gd name="T28" fmla="*/ 222 w 1200"/>
                  <a:gd name="T29" fmla="*/ 452 h 565"/>
                  <a:gd name="T30" fmla="*/ 265 w 1200"/>
                  <a:gd name="T31" fmla="*/ 428 h 565"/>
                  <a:gd name="T32" fmla="*/ 461 w 1200"/>
                  <a:gd name="T33" fmla="*/ 402 h 565"/>
                  <a:gd name="T34" fmla="*/ 480 w 1200"/>
                  <a:gd name="T35" fmla="*/ 404 h 565"/>
                  <a:gd name="T36" fmla="*/ 508 w 1200"/>
                  <a:gd name="T37" fmla="*/ 454 h 565"/>
                  <a:gd name="T38" fmla="*/ 855 w 1200"/>
                  <a:gd name="T39" fmla="*/ 565 h 565"/>
                  <a:gd name="T40" fmla="*/ 959 w 1200"/>
                  <a:gd name="T41" fmla="*/ 511 h 565"/>
                  <a:gd name="T42" fmla="*/ 985 w 1200"/>
                  <a:gd name="T43" fmla="*/ 442 h 565"/>
                  <a:gd name="T44" fmla="*/ 1101 w 1200"/>
                  <a:gd name="T45" fmla="*/ 376 h 565"/>
                  <a:gd name="T46" fmla="*/ 1136 w 1200"/>
                  <a:gd name="T47" fmla="*/ 329 h 565"/>
                  <a:gd name="T48" fmla="*/ 1108 w 1200"/>
                  <a:gd name="T49" fmla="*/ 310 h 565"/>
                  <a:gd name="T50" fmla="*/ 1094 w 1200"/>
                  <a:gd name="T51" fmla="*/ 324 h 565"/>
                  <a:gd name="T52" fmla="*/ 1091 w 1200"/>
                  <a:gd name="T53" fmla="*/ 303 h 565"/>
                  <a:gd name="T54" fmla="*/ 1103 w 1200"/>
                  <a:gd name="T55" fmla="*/ 277 h 565"/>
                  <a:gd name="T56" fmla="*/ 1101 w 1200"/>
                  <a:gd name="T57" fmla="*/ 256 h 565"/>
                  <a:gd name="T58" fmla="*/ 1089 w 1200"/>
                  <a:gd name="T59" fmla="*/ 239 h 565"/>
                  <a:gd name="T60" fmla="*/ 1113 w 1200"/>
                  <a:gd name="T61" fmla="*/ 237 h 565"/>
                  <a:gd name="T62" fmla="*/ 1134 w 1200"/>
                  <a:gd name="T63" fmla="*/ 246 h 565"/>
                  <a:gd name="T64" fmla="*/ 1172 w 1200"/>
                  <a:gd name="T65" fmla="*/ 230 h 565"/>
                  <a:gd name="T66" fmla="*/ 1200 w 1200"/>
                  <a:gd name="T67" fmla="*/ 180 h 565"/>
                  <a:gd name="T68" fmla="*/ 1176 w 1200"/>
                  <a:gd name="T69" fmla="*/ 128 h 565"/>
                  <a:gd name="T70" fmla="*/ 1160 w 1200"/>
                  <a:gd name="T71" fmla="*/ 173 h 565"/>
                  <a:gd name="T72" fmla="*/ 1151 w 1200"/>
                  <a:gd name="T73" fmla="*/ 163 h 565"/>
                  <a:gd name="T74" fmla="*/ 1080 w 1200"/>
                  <a:gd name="T75" fmla="*/ 156 h 565"/>
                  <a:gd name="T76" fmla="*/ 1047 w 1200"/>
                  <a:gd name="T77" fmla="*/ 100 h 565"/>
                  <a:gd name="T78" fmla="*/ 1065 w 1200"/>
                  <a:gd name="T79" fmla="*/ 126 h 565"/>
                  <a:gd name="T80" fmla="*/ 1089 w 1200"/>
                  <a:gd name="T81" fmla="*/ 128 h 565"/>
                  <a:gd name="T82" fmla="*/ 1132 w 1200"/>
                  <a:gd name="T83" fmla="*/ 97 h 565"/>
                  <a:gd name="T84" fmla="*/ 1148 w 1200"/>
                  <a:gd name="T85" fmla="*/ 90 h 565"/>
                  <a:gd name="T86" fmla="*/ 1174 w 1200"/>
                  <a:gd name="T87" fmla="*/ 104 h 565"/>
                  <a:gd name="T88" fmla="*/ 1167 w 1200"/>
                  <a:gd name="T89" fmla="*/ 85 h 565"/>
                  <a:gd name="T90" fmla="*/ 1146 w 1200"/>
                  <a:gd name="T91" fmla="*/ 50 h 565"/>
                  <a:gd name="T92" fmla="*/ 1139 w 1200"/>
                  <a:gd name="T93"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0" h="565">
                    <a:moveTo>
                      <a:pt x="1030" y="24"/>
                    </a:moveTo>
                    <a:lnTo>
                      <a:pt x="336" y="147"/>
                    </a:lnTo>
                    <a:lnTo>
                      <a:pt x="331" y="173"/>
                    </a:lnTo>
                    <a:lnTo>
                      <a:pt x="336" y="180"/>
                    </a:lnTo>
                    <a:lnTo>
                      <a:pt x="331" y="196"/>
                    </a:lnTo>
                    <a:lnTo>
                      <a:pt x="336" y="206"/>
                    </a:lnTo>
                    <a:lnTo>
                      <a:pt x="321" y="206"/>
                    </a:lnTo>
                    <a:lnTo>
                      <a:pt x="310" y="218"/>
                    </a:lnTo>
                    <a:lnTo>
                      <a:pt x="293" y="256"/>
                    </a:lnTo>
                    <a:lnTo>
                      <a:pt x="272" y="248"/>
                    </a:lnTo>
                    <a:lnTo>
                      <a:pt x="260" y="256"/>
                    </a:lnTo>
                    <a:lnTo>
                      <a:pt x="227" y="291"/>
                    </a:lnTo>
                    <a:lnTo>
                      <a:pt x="215" y="274"/>
                    </a:lnTo>
                    <a:lnTo>
                      <a:pt x="199" y="289"/>
                    </a:lnTo>
                    <a:lnTo>
                      <a:pt x="194" y="300"/>
                    </a:lnTo>
                    <a:lnTo>
                      <a:pt x="180" y="300"/>
                    </a:lnTo>
                    <a:lnTo>
                      <a:pt x="182" y="312"/>
                    </a:lnTo>
                    <a:lnTo>
                      <a:pt x="173" y="331"/>
                    </a:lnTo>
                    <a:lnTo>
                      <a:pt x="149" y="338"/>
                    </a:lnTo>
                    <a:lnTo>
                      <a:pt x="106" y="378"/>
                    </a:lnTo>
                    <a:lnTo>
                      <a:pt x="71" y="383"/>
                    </a:lnTo>
                    <a:lnTo>
                      <a:pt x="52" y="395"/>
                    </a:lnTo>
                    <a:lnTo>
                      <a:pt x="36" y="414"/>
                    </a:lnTo>
                    <a:lnTo>
                      <a:pt x="29" y="442"/>
                    </a:lnTo>
                    <a:lnTo>
                      <a:pt x="7" y="445"/>
                    </a:lnTo>
                    <a:lnTo>
                      <a:pt x="0" y="452"/>
                    </a:lnTo>
                    <a:lnTo>
                      <a:pt x="0" y="489"/>
                    </a:lnTo>
                    <a:lnTo>
                      <a:pt x="175" y="468"/>
                    </a:lnTo>
                    <a:lnTo>
                      <a:pt x="217" y="449"/>
                    </a:lnTo>
                    <a:lnTo>
                      <a:pt x="222" y="452"/>
                    </a:lnTo>
                    <a:lnTo>
                      <a:pt x="232" y="440"/>
                    </a:lnTo>
                    <a:lnTo>
                      <a:pt x="265" y="428"/>
                    </a:lnTo>
                    <a:lnTo>
                      <a:pt x="269" y="419"/>
                    </a:lnTo>
                    <a:lnTo>
                      <a:pt x="461" y="402"/>
                    </a:lnTo>
                    <a:lnTo>
                      <a:pt x="466" y="419"/>
                    </a:lnTo>
                    <a:lnTo>
                      <a:pt x="480" y="404"/>
                    </a:lnTo>
                    <a:lnTo>
                      <a:pt x="503" y="430"/>
                    </a:lnTo>
                    <a:lnTo>
                      <a:pt x="508" y="454"/>
                    </a:lnTo>
                    <a:lnTo>
                      <a:pt x="666" y="428"/>
                    </a:lnTo>
                    <a:lnTo>
                      <a:pt x="855" y="565"/>
                    </a:lnTo>
                    <a:lnTo>
                      <a:pt x="914" y="544"/>
                    </a:lnTo>
                    <a:lnTo>
                      <a:pt x="959" y="511"/>
                    </a:lnTo>
                    <a:lnTo>
                      <a:pt x="959" y="494"/>
                    </a:lnTo>
                    <a:lnTo>
                      <a:pt x="985" y="442"/>
                    </a:lnTo>
                    <a:lnTo>
                      <a:pt x="1047" y="390"/>
                    </a:lnTo>
                    <a:lnTo>
                      <a:pt x="1101" y="376"/>
                    </a:lnTo>
                    <a:lnTo>
                      <a:pt x="1134" y="343"/>
                    </a:lnTo>
                    <a:lnTo>
                      <a:pt x="1136" y="329"/>
                    </a:lnTo>
                    <a:lnTo>
                      <a:pt x="1132" y="310"/>
                    </a:lnTo>
                    <a:lnTo>
                      <a:pt x="1108" y="310"/>
                    </a:lnTo>
                    <a:lnTo>
                      <a:pt x="1096" y="317"/>
                    </a:lnTo>
                    <a:lnTo>
                      <a:pt x="1094" y="324"/>
                    </a:lnTo>
                    <a:lnTo>
                      <a:pt x="1091" y="317"/>
                    </a:lnTo>
                    <a:lnTo>
                      <a:pt x="1091" y="303"/>
                    </a:lnTo>
                    <a:lnTo>
                      <a:pt x="1101" y="289"/>
                    </a:lnTo>
                    <a:lnTo>
                      <a:pt x="1103" y="277"/>
                    </a:lnTo>
                    <a:lnTo>
                      <a:pt x="1113" y="263"/>
                    </a:lnTo>
                    <a:lnTo>
                      <a:pt x="1101" y="256"/>
                    </a:lnTo>
                    <a:lnTo>
                      <a:pt x="1056" y="246"/>
                    </a:lnTo>
                    <a:lnTo>
                      <a:pt x="1089" y="239"/>
                    </a:lnTo>
                    <a:lnTo>
                      <a:pt x="1103" y="222"/>
                    </a:lnTo>
                    <a:lnTo>
                      <a:pt x="1113" y="237"/>
                    </a:lnTo>
                    <a:lnTo>
                      <a:pt x="1122" y="237"/>
                    </a:lnTo>
                    <a:lnTo>
                      <a:pt x="1134" y="246"/>
                    </a:lnTo>
                    <a:lnTo>
                      <a:pt x="1158" y="241"/>
                    </a:lnTo>
                    <a:lnTo>
                      <a:pt x="1172" y="230"/>
                    </a:lnTo>
                    <a:lnTo>
                      <a:pt x="1188" y="192"/>
                    </a:lnTo>
                    <a:lnTo>
                      <a:pt x="1200" y="180"/>
                    </a:lnTo>
                    <a:lnTo>
                      <a:pt x="1188" y="142"/>
                    </a:lnTo>
                    <a:lnTo>
                      <a:pt x="1176" y="128"/>
                    </a:lnTo>
                    <a:lnTo>
                      <a:pt x="1167" y="145"/>
                    </a:lnTo>
                    <a:lnTo>
                      <a:pt x="1160" y="173"/>
                    </a:lnTo>
                    <a:lnTo>
                      <a:pt x="1158" y="173"/>
                    </a:lnTo>
                    <a:lnTo>
                      <a:pt x="1151" y="163"/>
                    </a:lnTo>
                    <a:lnTo>
                      <a:pt x="1139" y="133"/>
                    </a:lnTo>
                    <a:lnTo>
                      <a:pt x="1080" y="156"/>
                    </a:lnTo>
                    <a:lnTo>
                      <a:pt x="1063" y="156"/>
                    </a:lnTo>
                    <a:lnTo>
                      <a:pt x="1047" y="100"/>
                    </a:lnTo>
                    <a:lnTo>
                      <a:pt x="1051" y="93"/>
                    </a:lnTo>
                    <a:lnTo>
                      <a:pt x="1065" y="126"/>
                    </a:lnTo>
                    <a:lnTo>
                      <a:pt x="1077" y="130"/>
                    </a:lnTo>
                    <a:lnTo>
                      <a:pt x="1089" y="128"/>
                    </a:lnTo>
                    <a:lnTo>
                      <a:pt x="1122" y="97"/>
                    </a:lnTo>
                    <a:lnTo>
                      <a:pt x="1132" y="97"/>
                    </a:lnTo>
                    <a:lnTo>
                      <a:pt x="1132" y="88"/>
                    </a:lnTo>
                    <a:lnTo>
                      <a:pt x="1148" y="90"/>
                    </a:lnTo>
                    <a:lnTo>
                      <a:pt x="1162" y="88"/>
                    </a:lnTo>
                    <a:lnTo>
                      <a:pt x="1174" y="104"/>
                    </a:lnTo>
                    <a:lnTo>
                      <a:pt x="1174" y="102"/>
                    </a:lnTo>
                    <a:lnTo>
                      <a:pt x="1167" y="85"/>
                    </a:lnTo>
                    <a:lnTo>
                      <a:pt x="1155" y="71"/>
                    </a:lnTo>
                    <a:lnTo>
                      <a:pt x="1146" y="50"/>
                    </a:lnTo>
                    <a:lnTo>
                      <a:pt x="1139" y="43"/>
                    </a:lnTo>
                    <a:lnTo>
                      <a:pt x="1139" y="0"/>
                    </a:lnTo>
                    <a:lnTo>
                      <a:pt x="1030" y="24"/>
                    </a:lnTo>
                    <a:close/>
                  </a:path>
                </a:pathLst>
              </a:custGeom>
              <a:grpFill/>
              <a:ln w="6350">
                <a:solidFill>
                  <a:schemeClr val="tx2"/>
                </a:solidFill>
              </a:ln>
            </p:spPr>
            <p:txBody>
              <a:bodyPr/>
              <a:lstStyle/>
              <a:p>
                <a:endParaRPr lang="en-US" kern="0" dirty="0">
                  <a:solidFill>
                    <a:srgbClr val="000000"/>
                  </a:solidFill>
                </a:endParaRPr>
              </a:p>
            </p:txBody>
          </p:sp>
          <p:sp>
            <p:nvSpPr>
              <p:cNvPr id="18" name="Freeform 20"/>
              <p:cNvSpPr>
                <a:spLocks/>
              </p:cNvSpPr>
              <p:nvPr/>
            </p:nvSpPr>
            <p:spPr bwMode="auto">
              <a:xfrm>
                <a:off x="3516227" y="2826450"/>
                <a:ext cx="316088" cy="511533"/>
              </a:xfrm>
              <a:custGeom>
                <a:avLst/>
                <a:gdLst>
                  <a:gd name="T0" fmla="*/ 33 w 536"/>
                  <a:gd name="T1" fmla="*/ 850 h 867"/>
                  <a:gd name="T2" fmla="*/ 59 w 536"/>
                  <a:gd name="T3" fmla="*/ 850 h 867"/>
                  <a:gd name="T4" fmla="*/ 68 w 536"/>
                  <a:gd name="T5" fmla="*/ 843 h 867"/>
                  <a:gd name="T6" fmla="*/ 85 w 536"/>
                  <a:gd name="T7" fmla="*/ 751 h 867"/>
                  <a:gd name="T8" fmla="*/ 104 w 536"/>
                  <a:gd name="T9" fmla="*/ 841 h 867"/>
                  <a:gd name="T10" fmla="*/ 97 w 536"/>
                  <a:gd name="T11" fmla="*/ 860 h 867"/>
                  <a:gd name="T12" fmla="*/ 101 w 536"/>
                  <a:gd name="T13" fmla="*/ 867 h 867"/>
                  <a:gd name="T14" fmla="*/ 184 w 536"/>
                  <a:gd name="T15" fmla="*/ 841 h 867"/>
                  <a:gd name="T16" fmla="*/ 177 w 536"/>
                  <a:gd name="T17" fmla="*/ 813 h 867"/>
                  <a:gd name="T18" fmla="*/ 182 w 536"/>
                  <a:gd name="T19" fmla="*/ 791 h 867"/>
                  <a:gd name="T20" fmla="*/ 144 w 536"/>
                  <a:gd name="T21" fmla="*/ 758 h 867"/>
                  <a:gd name="T22" fmla="*/ 144 w 536"/>
                  <a:gd name="T23" fmla="*/ 732 h 867"/>
                  <a:gd name="T24" fmla="*/ 536 w 536"/>
                  <a:gd name="T25" fmla="*/ 692 h 867"/>
                  <a:gd name="T26" fmla="*/ 517 w 536"/>
                  <a:gd name="T27" fmla="*/ 664 h 867"/>
                  <a:gd name="T28" fmla="*/ 517 w 536"/>
                  <a:gd name="T29" fmla="*/ 567 h 867"/>
                  <a:gd name="T30" fmla="*/ 503 w 536"/>
                  <a:gd name="T31" fmla="*/ 536 h 867"/>
                  <a:gd name="T32" fmla="*/ 505 w 536"/>
                  <a:gd name="T33" fmla="*/ 496 h 867"/>
                  <a:gd name="T34" fmla="*/ 527 w 536"/>
                  <a:gd name="T35" fmla="*/ 468 h 867"/>
                  <a:gd name="T36" fmla="*/ 510 w 536"/>
                  <a:gd name="T37" fmla="*/ 458 h 867"/>
                  <a:gd name="T38" fmla="*/ 512 w 536"/>
                  <a:gd name="T39" fmla="*/ 442 h 867"/>
                  <a:gd name="T40" fmla="*/ 486 w 536"/>
                  <a:gd name="T41" fmla="*/ 406 h 867"/>
                  <a:gd name="T42" fmla="*/ 366 w 536"/>
                  <a:gd name="T43" fmla="*/ 0 h 867"/>
                  <a:gd name="T44" fmla="*/ 0 w 536"/>
                  <a:gd name="T45" fmla="*/ 33 h 867"/>
                  <a:gd name="T46" fmla="*/ 16 w 536"/>
                  <a:gd name="T47" fmla="*/ 52 h 867"/>
                  <a:gd name="T48" fmla="*/ 33 w 536"/>
                  <a:gd name="T49" fmla="*/ 85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6" h="867">
                    <a:moveTo>
                      <a:pt x="33" y="850"/>
                    </a:moveTo>
                    <a:lnTo>
                      <a:pt x="59" y="850"/>
                    </a:lnTo>
                    <a:lnTo>
                      <a:pt x="68" y="843"/>
                    </a:lnTo>
                    <a:lnTo>
                      <a:pt x="85" y="751"/>
                    </a:lnTo>
                    <a:lnTo>
                      <a:pt x="104" y="841"/>
                    </a:lnTo>
                    <a:lnTo>
                      <a:pt x="97" y="860"/>
                    </a:lnTo>
                    <a:lnTo>
                      <a:pt x="101" y="867"/>
                    </a:lnTo>
                    <a:lnTo>
                      <a:pt x="184" y="841"/>
                    </a:lnTo>
                    <a:lnTo>
                      <a:pt x="177" y="813"/>
                    </a:lnTo>
                    <a:lnTo>
                      <a:pt x="182" y="791"/>
                    </a:lnTo>
                    <a:lnTo>
                      <a:pt x="144" y="758"/>
                    </a:lnTo>
                    <a:lnTo>
                      <a:pt x="144" y="732"/>
                    </a:lnTo>
                    <a:lnTo>
                      <a:pt x="536" y="692"/>
                    </a:lnTo>
                    <a:lnTo>
                      <a:pt x="517" y="664"/>
                    </a:lnTo>
                    <a:lnTo>
                      <a:pt x="517" y="567"/>
                    </a:lnTo>
                    <a:lnTo>
                      <a:pt x="503" y="536"/>
                    </a:lnTo>
                    <a:lnTo>
                      <a:pt x="505" y="496"/>
                    </a:lnTo>
                    <a:lnTo>
                      <a:pt x="527" y="468"/>
                    </a:lnTo>
                    <a:lnTo>
                      <a:pt x="510" y="458"/>
                    </a:lnTo>
                    <a:lnTo>
                      <a:pt x="512" y="442"/>
                    </a:lnTo>
                    <a:lnTo>
                      <a:pt x="486" y="406"/>
                    </a:lnTo>
                    <a:lnTo>
                      <a:pt x="366" y="0"/>
                    </a:lnTo>
                    <a:lnTo>
                      <a:pt x="0" y="33"/>
                    </a:lnTo>
                    <a:lnTo>
                      <a:pt x="16" y="52"/>
                    </a:lnTo>
                    <a:lnTo>
                      <a:pt x="33" y="850"/>
                    </a:lnTo>
                    <a:close/>
                  </a:path>
                </a:pathLst>
              </a:custGeom>
              <a:grpFill/>
              <a:ln w="6350">
                <a:solidFill>
                  <a:schemeClr val="tx2"/>
                </a:solidFill>
              </a:ln>
            </p:spPr>
            <p:txBody>
              <a:bodyPr/>
              <a:lstStyle/>
              <a:p>
                <a:endParaRPr lang="en-US" kern="0" dirty="0">
                  <a:solidFill>
                    <a:srgbClr val="000000"/>
                  </a:solidFill>
                </a:endParaRPr>
              </a:p>
            </p:txBody>
          </p:sp>
          <p:sp>
            <p:nvSpPr>
              <p:cNvPr id="22" name="Freeform 22"/>
              <p:cNvSpPr>
                <a:spLocks/>
              </p:cNvSpPr>
              <p:nvPr/>
            </p:nvSpPr>
            <p:spPr bwMode="auto">
              <a:xfrm>
                <a:off x="2971328" y="2702549"/>
                <a:ext cx="413981" cy="378782"/>
              </a:xfrm>
              <a:custGeom>
                <a:avLst/>
                <a:gdLst>
                  <a:gd name="T0" fmla="*/ 508 w 702"/>
                  <a:gd name="T1" fmla="*/ 7 h 642"/>
                  <a:gd name="T2" fmla="*/ 0 w 702"/>
                  <a:gd name="T3" fmla="*/ 23 h 642"/>
                  <a:gd name="T4" fmla="*/ 29 w 702"/>
                  <a:gd name="T5" fmla="*/ 531 h 642"/>
                  <a:gd name="T6" fmla="*/ 40 w 702"/>
                  <a:gd name="T7" fmla="*/ 545 h 642"/>
                  <a:gd name="T8" fmla="*/ 69 w 702"/>
                  <a:gd name="T9" fmla="*/ 538 h 642"/>
                  <a:gd name="T10" fmla="*/ 90 w 702"/>
                  <a:gd name="T11" fmla="*/ 545 h 642"/>
                  <a:gd name="T12" fmla="*/ 92 w 702"/>
                  <a:gd name="T13" fmla="*/ 642 h 642"/>
                  <a:gd name="T14" fmla="*/ 518 w 702"/>
                  <a:gd name="T15" fmla="*/ 626 h 642"/>
                  <a:gd name="T16" fmla="*/ 515 w 702"/>
                  <a:gd name="T17" fmla="*/ 607 h 642"/>
                  <a:gd name="T18" fmla="*/ 525 w 702"/>
                  <a:gd name="T19" fmla="*/ 597 h 642"/>
                  <a:gd name="T20" fmla="*/ 522 w 702"/>
                  <a:gd name="T21" fmla="*/ 581 h 642"/>
                  <a:gd name="T22" fmla="*/ 510 w 702"/>
                  <a:gd name="T23" fmla="*/ 571 h 642"/>
                  <a:gd name="T24" fmla="*/ 518 w 702"/>
                  <a:gd name="T25" fmla="*/ 543 h 642"/>
                  <a:gd name="T26" fmla="*/ 501 w 702"/>
                  <a:gd name="T27" fmla="*/ 531 h 642"/>
                  <a:gd name="T28" fmla="*/ 510 w 702"/>
                  <a:gd name="T29" fmla="*/ 527 h 642"/>
                  <a:gd name="T30" fmla="*/ 513 w 702"/>
                  <a:gd name="T31" fmla="*/ 517 h 642"/>
                  <a:gd name="T32" fmla="*/ 501 w 702"/>
                  <a:gd name="T33" fmla="*/ 508 h 642"/>
                  <a:gd name="T34" fmla="*/ 522 w 702"/>
                  <a:gd name="T35" fmla="*/ 489 h 642"/>
                  <a:gd name="T36" fmla="*/ 527 w 702"/>
                  <a:gd name="T37" fmla="*/ 460 h 642"/>
                  <a:gd name="T38" fmla="*/ 518 w 702"/>
                  <a:gd name="T39" fmla="*/ 453 h 642"/>
                  <a:gd name="T40" fmla="*/ 546 w 702"/>
                  <a:gd name="T41" fmla="*/ 442 h 642"/>
                  <a:gd name="T42" fmla="*/ 548 w 702"/>
                  <a:gd name="T43" fmla="*/ 432 h 642"/>
                  <a:gd name="T44" fmla="*/ 534 w 702"/>
                  <a:gd name="T45" fmla="*/ 425 h 642"/>
                  <a:gd name="T46" fmla="*/ 548 w 702"/>
                  <a:gd name="T47" fmla="*/ 413 h 642"/>
                  <a:gd name="T48" fmla="*/ 553 w 702"/>
                  <a:gd name="T49" fmla="*/ 399 h 642"/>
                  <a:gd name="T50" fmla="*/ 562 w 702"/>
                  <a:gd name="T51" fmla="*/ 399 h 642"/>
                  <a:gd name="T52" fmla="*/ 560 w 702"/>
                  <a:gd name="T53" fmla="*/ 382 h 642"/>
                  <a:gd name="T54" fmla="*/ 586 w 702"/>
                  <a:gd name="T55" fmla="*/ 373 h 642"/>
                  <a:gd name="T56" fmla="*/ 584 w 702"/>
                  <a:gd name="T57" fmla="*/ 338 h 642"/>
                  <a:gd name="T58" fmla="*/ 586 w 702"/>
                  <a:gd name="T59" fmla="*/ 319 h 642"/>
                  <a:gd name="T60" fmla="*/ 600 w 702"/>
                  <a:gd name="T61" fmla="*/ 316 h 642"/>
                  <a:gd name="T62" fmla="*/ 600 w 702"/>
                  <a:gd name="T63" fmla="*/ 302 h 642"/>
                  <a:gd name="T64" fmla="*/ 626 w 702"/>
                  <a:gd name="T65" fmla="*/ 283 h 642"/>
                  <a:gd name="T66" fmla="*/ 619 w 702"/>
                  <a:gd name="T67" fmla="*/ 264 h 642"/>
                  <a:gd name="T68" fmla="*/ 633 w 702"/>
                  <a:gd name="T69" fmla="*/ 257 h 642"/>
                  <a:gd name="T70" fmla="*/ 638 w 702"/>
                  <a:gd name="T71" fmla="*/ 245 h 642"/>
                  <a:gd name="T72" fmla="*/ 650 w 702"/>
                  <a:gd name="T73" fmla="*/ 243 h 642"/>
                  <a:gd name="T74" fmla="*/ 643 w 702"/>
                  <a:gd name="T75" fmla="*/ 205 h 642"/>
                  <a:gd name="T76" fmla="*/ 657 w 702"/>
                  <a:gd name="T77" fmla="*/ 175 h 642"/>
                  <a:gd name="T78" fmla="*/ 671 w 702"/>
                  <a:gd name="T79" fmla="*/ 172 h 642"/>
                  <a:gd name="T80" fmla="*/ 664 w 702"/>
                  <a:gd name="T81" fmla="*/ 160 h 642"/>
                  <a:gd name="T82" fmla="*/ 671 w 702"/>
                  <a:gd name="T83" fmla="*/ 153 h 642"/>
                  <a:gd name="T84" fmla="*/ 664 w 702"/>
                  <a:gd name="T85" fmla="*/ 137 h 642"/>
                  <a:gd name="T86" fmla="*/ 692 w 702"/>
                  <a:gd name="T87" fmla="*/ 120 h 642"/>
                  <a:gd name="T88" fmla="*/ 695 w 702"/>
                  <a:gd name="T89" fmla="*/ 113 h 642"/>
                  <a:gd name="T90" fmla="*/ 685 w 702"/>
                  <a:gd name="T91" fmla="*/ 106 h 642"/>
                  <a:gd name="T92" fmla="*/ 702 w 702"/>
                  <a:gd name="T93" fmla="*/ 104 h 642"/>
                  <a:gd name="T94" fmla="*/ 692 w 702"/>
                  <a:gd name="T95" fmla="*/ 87 h 642"/>
                  <a:gd name="T96" fmla="*/ 600 w 702"/>
                  <a:gd name="T97" fmla="*/ 92 h 642"/>
                  <a:gd name="T98" fmla="*/ 640 w 702"/>
                  <a:gd name="T99" fmla="*/ 40 h 642"/>
                  <a:gd name="T100" fmla="*/ 640 w 702"/>
                  <a:gd name="T101" fmla="*/ 23 h 642"/>
                  <a:gd name="T102" fmla="*/ 624 w 702"/>
                  <a:gd name="T103" fmla="*/ 0 h 642"/>
                  <a:gd name="T104" fmla="*/ 508 w 702"/>
                  <a:gd name="T105" fmla="*/ 7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642">
                    <a:moveTo>
                      <a:pt x="508" y="7"/>
                    </a:moveTo>
                    <a:lnTo>
                      <a:pt x="0" y="23"/>
                    </a:lnTo>
                    <a:lnTo>
                      <a:pt x="29" y="531"/>
                    </a:lnTo>
                    <a:lnTo>
                      <a:pt x="40" y="545"/>
                    </a:lnTo>
                    <a:lnTo>
                      <a:pt x="69" y="538"/>
                    </a:lnTo>
                    <a:lnTo>
                      <a:pt x="90" y="545"/>
                    </a:lnTo>
                    <a:lnTo>
                      <a:pt x="92" y="642"/>
                    </a:lnTo>
                    <a:lnTo>
                      <a:pt x="518" y="626"/>
                    </a:lnTo>
                    <a:lnTo>
                      <a:pt x="515" y="607"/>
                    </a:lnTo>
                    <a:lnTo>
                      <a:pt x="525" y="597"/>
                    </a:lnTo>
                    <a:lnTo>
                      <a:pt x="522" y="581"/>
                    </a:lnTo>
                    <a:lnTo>
                      <a:pt x="510" y="571"/>
                    </a:lnTo>
                    <a:lnTo>
                      <a:pt x="518" y="543"/>
                    </a:lnTo>
                    <a:lnTo>
                      <a:pt x="501" y="531"/>
                    </a:lnTo>
                    <a:lnTo>
                      <a:pt x="510" y="527"/>
                    </a:lnTo>
                    <a:lnTo>
                      <a:pt x="513" y="517"/>
                    </a:lnTo>
                    <a:lnTo>
                      <a:pt x="501" y="508"/>
                    </a:lnTo>
                    <a:lnTo>
                      <a:pt x="522" y="489"/>
                    </a:lnTo>
                    <a:lnTo>
                      <a:pt x="527" y="460"/>
                    </a:lnTo>
                    <a:lnTo>
                      <a:pt x="518" y="453"/>
                    </a:lnTo>
                    <a:lnTo>
                      <a:pt x="546" y="442"/>
                    </a:lnTo>
                    <a:lnTo>
                      <a:pt x="548" y="432"/>
                    </a:lnTo>
                    <a:lnTo>
                      <a:pt x="534" y="425"/>
                    </a:lnTo>
                    <a:lnTo>
                      <a:pt x="548" y="413"/>
                    </a:lnTo>
                    <a:lnTo>
                      <a:pt x="553" y="399"/>
                    </a:lnTo>
                    <a:lnTo>
                      <a:pt x="562" y="399"/>
                    </a:lnTo>
                    <a:lnTo>
                      <a:pt x="560" y="382"/>
                    </a:lnTo>
                    <a:lnTo>
                      <a:pt x="586" y="373"/>
                    </a:lnTo>
                    <a:lnTo>
                      <a:pt x="584" y="338"/>
                    </a:lnTo>
                    <a:lnTo>
                      <a:pt x="586" y="319"/>
                    </a:lnTo>
                    <a:lnTo>
                      <a:pt x="600" y="316"/>
                    </a:lnTo>
                    <a:lnTo>
                      <a:pt x="600" y="302"/>
                    </a:lnTo>
                    <a:lnTo>
                      <a:pt x="626" y="283"/>
                    </a:lnTo>
                    <a:lnTo>
                      <a:pt x="619" y="264"/>
                    </a:lnTo>
                    <a:lnTo>
                      <a:pt x="633" y="257"/>
                    </a:lnTo>
                    <a:lnTo>
                      <a:pt x="638" y="245"/>
                    </a:lnTo>
                    <a:lnTo>
                      <a:pt x="650" y="243"/>
                    </a:lnTo>
                    <a:lnTo>
                      <a:pt x="643" y="205"/>
                    </a:lnTo>
                    <a:lnTo>
                      <a:pt x="657" y="175"/>
                    </a:lnTo>
                    <a:lnTo>
                      <a:pt x="671" y="172"/>
                    </a:lnTo>
                    <a:lnTo>
                      <a:pt x="664" y="160"/>
                    </a:lnTo>
                    <a:lnTo>
                      <a:pt x="671" y="153"/>
                    </a:lnTo>
                    <a:lnTo>
                      <a:pt x="664" y="137"/>
                    </a:lnTo>
                    <a:lnTo>
                      <a:pt x="692" y="120"/>
                    </a:lnTo>
                    <a:lnTo>
                      <a:pt x="695" y="113"/>
                    </a:lnTo>
                    <a:lnTo>
                      <a:pt x="685" y="106"/>
                    </a:lnTo>
                    <a:lnTo>
                      <a:pt x="702" y="104"/>
                    </a:lnTo>
                    <a:lnTo>
                      <a:pt x="692" y="87"/>
                    </a:lnTo>
                    <a:lnTo>
                      <a:pt x="600" y="92"/>
                    </a:lnTo>
                    <a:lnTo>
                      <a:pt x="640" y="40"/>
                    </a:lnTo>
                    <a:lnTo>
                      <a:pt x="640" y="23"/>
                    </a:lnTo>
                    <a:lnTo>
                      <a:pt x="624" y="0"/>
                    </a:lnTo>
                    <a:lnTo>
                      <a:pt x="508" y="7"/>
                    </a:lnTo>
                    <a:close/>
                  </a:path>
                </a:pathLst>
              </a:custGeom>
              <a:grpFill/>
              <a:ln w="6350">
                <a:solidFill>
                  <a:schemeClr val="tx2"/>
                </a:solidFill>
              </a:ln>
            </p:spPr>
            <p:txBody>
              <a:bodyPr/>
              <a:lstStyle/>
              <a:p>
                <a:endParaRPr lang="en-US" kern="0" dirty="0">
                  <a:solidFill>
                    <a:srgbClr val="000000"/>
                  </a:solidFill>
                </a:endParaRPr>
              </a:p>
            </p:txBody>
          </p:sp>
          <p:sp>
            <p:nvSpPr>
              <p:cNvPr id="23" name="Freeform 24"/>
              <p:cNvSpPr>
                <a:spLocks/>
              </p:cNvSpPr>
              <p:nvPr/>
            </p:nvSpPr>
            <p:spPr bwMode="auto">
              <a:xfrm>
                <a:off x="2361560" y="2334386"/>
                <a:ext cx="609767" cy="330402"/>
              </a:xfrm>
              <a:custGeom>
                <a:avLst/>
                <a:gdLst>
                  <a:gd name="T0" fmla="*/ 890 w 1034"/>
                  <a:gd name="T1" fmla="*/ 26 h 560"/>
                  <a:gd name="T2" fmla="*/ 33 w 1034"/>
                  <a:gd name="T3" fmla="*/ 0 h 560"/>
                  <a:gd name="T4" fmla="*/ 0 w 1034"/>
                  <a:gd name="T5" fmla="*/ 534 h 560"/>
                  <a:gd name="T6" fmla="*/ 1034 w 1034"/>
                  <a:gd name="T7" fmla="*/ 560 h 560"/>
                  <a:gd name="T8" fmla="*/ 1027 w 1034"/>
                  <a:gd name="T9" fmla="*/ 180 h 560"/>
                  <a:gd name="T10" fmla="*/ 999 w 1034"/>
                  <a:gd name="T11" fmla="*/ 170 h 560"/>
                  <a:gd name="T12" fmla="*/ 987 w 1034"/>
                  <a:gd name="T13" fmla="*/ 140 h 560"/>
                  <a:gd name="T14" fmla="*/ 959 w 1034"/>
                  <a:gd name="T15" fmla="*/ 111 h 560"/>
                  <a:gd name="T16" fmla="*/ 978 w 1034"/>
                  <a:gd name="T17" fmla="*/ 78 h 560"/>
                  <a:gd name="T18" fmla="*/ 992 w 1034"/>
                  <a:gd name="T19" fmla="*/ 76 h 560"/>
                  <a:gd name="T20" fmla="*/ 980 w 1034"/>
                  <a:gd name="T21" fmla="*/ 50 h 560"/>
                  <a:gd name="T22" fmla="*/ 959 w 1034"/>
                  <a:gd name="T23" fmla="*/ 54 h 560"/>
                  <a:gd name="T24" fmla="*/ 918 w 1034"/>
                  <a:gd name="T25" fmla="*/ 26 h 560"/>
                  <a:gd name="T26" fmla="*/ 890 w 1034"/>
                  <a:gd name="T27" fmla="*/ 2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4" h="560">
                    <a:moveTo>
                      <a:pt x="890" y="26"/>
                    </a:moveTo>
                    <a:lnTo>
                      <a:pt x="33" y="0"/>
                    </a:lnTo>
                    <a:lnTo>
                      <a:pt x="0" y="534"/>
                    </a:lnTo>
                    <a:lnTo>
                      <a:pt x="1034" y="560"/>
                    </a:lnTo>
                    <a:lnTo>
                      <a:pt x="1027" y="180"/>
                    </a:lnTo>
                    <a:lnTo>
                      <a:pt x="999" y="170"/>
                    </a:lnTo>
                    <a:lnTo>
                      <a:pt x="987" y="140"/>
                    </a:lnTo>
                    <a:lnTo>
                      <a:pt x="959" y="111"/>
                    </a:lnTo>
                    <a:lnTo>
                      <a:pt x="978" y="78"/>
                    </a:lnTo>
                    <a:lnTo>
                      <a:pt x="992" y="76"/>
                    </a:lnTo>
                    <a:lnTo>
                      <a:pt x="980" y="50"/>
                    </a:lnTo>
                    <a:lnTo>
                      <a:pt x="959" y="54"/>
                    </a:lnTo>
                    <a:lnTo>
                      <a:pt x="918" y="26"/>
                    </a:lnTo>
                    <a:lnTo>
                      <a:pt x="890" y="26"/>
                    </a:lnTo>
                    <a:close/>
                  </a:path>
                </a:pathLst>
              </a:custGeom>
              <a:grpFill/>
              <a:ln w="6350">
                <a:solidFill>
                  <a:schemeClr val="tx2"/>
                </a:solidFill>
              </a:ln>
            </p:spPr>
            <p:txBody>
              <a:bodyPr/>
              <a:lstStyle/>
              <a:p>
                <a:endParaRPr lang="en-US" kern="0" dirty="0">
                  <a:solidFill>
                    <a:srgbClr val="000000"/>
                  </a:solidFill>
                </a:endParaRPr>
              </a:p>
            </p:txBody>
          </p:sp>
          <p:sp>
            <p:nvSpPr>
              <p:cNvPr id="24" name="Freeform 28"/>
              <p:cNvSpPr>
                <a:spLocks/>
              </p:cNvSpPr>
              <p:nvPr/>
            </p:nvSpPr>
            <p:spPr bwMode="auto">
              <a:xfrm>
                <a:off x="1704026" y="2591038"/>
                <a:ext cx="576743" cy="593543"/>
              </a:xfrm>
              <a:custGeom>
                <a:avLst/>
                <a:gdLst>
                  <a:gd name="T0" fmla="*/ 375 w 978"/>
                  <a:gd name="T1" fmla="*/ 952 h 1006"/>
                  <a:gd name="T2" fmla="*/ 368 w 978"/>
                  <a:gd name="T3" fmla="*/ 921 h 1006"/>
                  <a:gd name="T4" fmla="*/ 904 w 978"/>
                  <a:gd name="T5" fmla="*/ 971 h 1006"/>
                  <a:gd name="T6" fmla="*/ 963 w 978"/>
                  <a:gd name="T7" fmla="*/ 179 h 1006"/>
                  <a:gd name="T8" fmla="*/ 971 w 978"/>
                  <a:gd name="T9" fmla="*/ 179 h 1006"/>
                  <a:gd name="T10" fmla="*/ 978 w 978"/>
                  <a:gd name="T11" fmla="*/ 90 h 1006"/>
                  <a:gd name="T12" fmla="*/ 824 w 978"/>
                  <a:gd name="T13" fmla="*/ 78 h 1006"/>
                  <a:gd name="T14" fmla="*/ 137 w 978"/>
                  <a:gd name="T15" fmla="*/ 0 h 1006"/>
                  <a:gd name="T16" fmla="*/ 0 w 978"/>
                  <a:gd name="T17" fmla="*/ 992 h 1006"/>
                  <a:gd name="T18" fmla="*/ 120 w 978"/>
                  <a:gd name="T19" fmla="*/ 1006 h 1006"/>
                  <a:gd name="T20" fmla="*/ 132 w 978"/>
                  <a:gd name="T21" fmla="*/ 926 h 1006"/>
                  <a:gd name="T22" fmla="*/ 375 w 978"/>
                  <a:gd name="T23" fmla="*/ 95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8" h="1006">
                    <a:moveTo>
                      <a:pt x="375" y="952"/>
                    </a:moveTo>
                    <a:lnTo>
                      <a:pt x="368" y="921"/>
                    </a:lnTo>
                    <a:lnTo>
                      <a:pt x="904" y="971"/>
                    </a:lnTo>
                    <a:lnTo>
                      <a:pt x="963" y="179"/>
                    </a:lnTo>
                    <a:lnTo>
                      <a:pt x="971" y="179"/>
                    </a:lnTo>
                    <a:lnTo>
                      <a:pt x="978" y="90"/>
                    </a:lnTo>
                    <a:lnTo>
                      <a:pt x="824" y="78"/>
                    </a:lnTo>
                    <a:lnTo>
                      <a:pt x="137" y="0"/>
                    </a:lnTo>
                    <a:lnTo>
                      <a:pt x="0" y="992"/>
                    </a:lnTo>
                    <a:lnTo>
                      <a:pt x="120" y="1006"/>
                    </a:lnTo>
                    <a:lnTo>
                      <a:pt x="132" y="926"/>
                    </a:lnTo>
                    <a:lnTo>
                      <a:pt x="375" y="952"/>
                    </a:lnTo>
                    <a:close/>
                  </a:path>
                </a:pathLst>
              </a:custGeom>
              <a:grpFill/>
              <a:ln w="6350">
                <a:solidFill>
                  <a:schemeClr val="tx2"/>
                </a:solidFill>
              </a:ln>
            </p:spPr>
            <p:txBody>
              <a:bodyPr/>
              <a:lstStyle/>
              <a:p>
                <a:endParaRPr lang="en-US" kern="0" dirty="0">
                  <a:solidFill>
                    <a:srgbClr val="000000"/>
                  </a:solidFill>
                </a:endParaRPr>
              </a:p>
            </p:txBody>
          </p:sp>
          <p:sp>
            <p:nvSpPr>
              <p:cNvPr id="25" name="Freeform 30"/>
              <p:cNvSpPr>
                <a:spLocks/>
              </p:cNvSpPr>
              <p:nvPr/>
            </p:nvSpPr>
            <p:spPr bwMode="auto">
              <a:xfrm>
                <a:off x="812373" y="2720839"/>
                <a:ext cx="19461" cy="13570"/>
              </a:xfrm>
              <a:custGeom>
                <a:avLst/>
                <a:gdLst>
                  <a:gd name="T0" fmla="*/ 5 w 33"/>
                  <a:gd name="T1" fmla="*/ 4 h 23"/>
                  <a:gd name="T2" fmla="*/ 0 w 33"/>
                  <a:gd name="T3" fmla="*/ 0 h 23"/>
                  <a:gd name="T4" fmla="*/ 24 w 33"/>
                  <a:gd name="T5" fmla="*/ 0 h 23"/>
                  <a:gd name="T6" fmla="*/ 33 w 33"/>
                  <a:gd name="T7" fmla="*/ 11 h 23"/>
                  <a:gd name="T8" fmla="*/ 33 w 33"/>
                  <a:gd name="T9" fmla="*/ 21 h 23"/>
                  <a:gd name="T10" fmla="*/ 28 w 33"/>
                  <a:gd name="T11" fmla="*/ 23 h 23"/>
                  <a:gd name="T12" fmla="*/ 17 w 33"/>
                  <a:gd name="T13" fmla="*/ 21 h 23"/>
                  <a:gd name="T14" fmla="*/ 5 w 33"/>
                  <a:gd name="T15" fmla="*/ 4 h 23"/>
                  <a:gd name="T16" fmla="*/ 17 w 33"/>
                  <a:gd name="T17" fmla="*/ 21 h 23"/>
                  <a:gd name="T18" fmla="*/ 5 w 3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3">
                    <a:moveTo>
                      <a:pt x="5" y="4"/>
                    </a:moveTo>
                    <a:lnTo>
                      <a:pt x="0" y="0"/>
                    </a:lnTo>
                    <a:lnTo>
                      <a:pt x="24" y="0"/>
                    </a:lnTo>
                    <a:lnTo>
                      <a:pt x="33" y="11"/>
                    </a:lnTo>
                    <a:lnTo>
                      <a:pt x="33" y="21"/>
                    </a:lnTo>
                    <a:lnTo>
                      <a:pt x="28" y="23"/>
                    </a:lnTo>
                    <a:lnTo>
                      <a:pt x="17" y="21"/>
                    </a:lnTo>
                    <a:lnTo>
                      <a:pt x="5" y="4"/>
                    </a:lnTo>
                    <a:lnTo>
                      <a:pt x="17" y="21"/>
                    </a:lnTo>
                    <a:lnTo>
                      <a:pt x="5" y="4"/>
                    </a:lnTo>
                    <a:close/>
                  </a:path>
                </a:pathLst>
              </a:custGeom>
              <a:grpFill/>
              <a:ln w="6350">
                <a:solidFill>
                  <a:schemeClr val="tx2"/>
                </a:solidFill>
              </a:ln>
            </p:spPr>
            <p:txBody>
              <a:bodyPr/>
              <a:lstStyle/>
              <a:p>
                <a:endParaRPr lang="en-US" kern="0" dirty="0">
                  <a:solidFill>
                    <a:srgbClr val="000000"/>
                  </a:solidFill>
                </a:endParaRPr>
              </a:p>
            </p:txBody>
          </p:sp>
          <p:sp>
            <p:nvSpPr>
              <p:cNvPr id="26" name="Freeform 33"/>
              <p:cNvSpPr>
                <a:spLocks/>
              </p:cNvSpPr>
              <p:nvPr/>
            </p:nvSpPr>
            <p:spPr bwMode="auto">
              <a:xfrm>
                <a:off x="845987" y="2719069"/>
                <a:ext cx="26537" cy="19471"/>
              </a:xfrm>
              <a:custGeom>
                <a:avLst/>
                <a:gdLst>
                  <a:gd name="T0" fmla="*/ 0 w 45"/>
                  <a:gd name="T1" fmla="*/ 0 h 33"/>
                  <a:gd name="T2" fmla="*/ 16 w 45"/>
                  <a:gd name="T3" fmla="*/ 21 h 33"/>
                  <a:gd name="T4" fmla="*/ 45 w 45"/>
                  <a:gd name="T5" fmla="*/ 24 h 33"/>
                  <a:gd name="T6" fmla="*/ 42 w 45"/>
                  <a:gd name="T7" fmla="*/ 28 h 33"/>
                  <a:gd name="T8" fmla="*/ 33 w 45"/>
                  <a:gd name="T9" fmla="*/ 28 h 33"/>
                  <a:gd name="T10" fmla="*/ 11 w 45"/>
                  <a:gd name="T11" fmla="*/ 33 h 33"/>
                  <a:gd name="T12" fmla="*/ 0 w 45"/>
                  <a:gd name="T13" fmla="*/ 21 h 33"/>
                  <a:gd name="T14" fmla="*/ 0 w 4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33">
                    <a:moveTo>
                      <a:pt x="0" y="0"/>
                    </a:moveTo>
                    <a:lnTo>
                      <a:pt x="16" y="21"/>
                    </a:lnTo>
                    <a:lnTo>
                      <a:pt x="45" y="24"/>
                    </a:lnTo>
                    <a:lnTo>
                      <a:pt x="42" y="28"/>
                    </a:lnTo>
                    <a:lnTo>
                      <a:pt x="33" y="28"/>
                    </a:lnTo>
                    <a:lnTo>
                      <a:pt x="11" y="33"/>
                    </a:lnTo>
                    <a:lnTo>
                      <a:pt x="0" y="21"/>
                    </a:lnTo>
                    <a:lnTo>
                      <a:pt x="0" y="0"/>
                    </a:lnTo>
                  </a:path>
                </a:pathLst>
              </a:custGeom>
              <a:grpFill/>
              <a:ln w="6350">
                <a:solidFill>
                  <a:schemeClr val="tx2"/>
                </a:solidFill>
              </a:ln>
            </p:spPr>
            <p:txBody>
              <a:bodyPr/>
              <a:lstStyle/>
              <a:p>
                <a:endParaRPr lang="en-US" kern="0" dirty="0">
                  <a:solidFill>
                    <a:srgbClr val="000000"/>
                  </a:solidFill>
                </a:endParaRPr>
              </a:p>
            </p:txBody>
          </p:sp>
          <p:sp>
            <p:nvSpPr>
              <p:cNvPr id="27" name="Freeform 34"/>
              <p:cNvSpPr>
                <a:spLocks/>
              </p:cNvSpPr>
              <p:nvPr/>
            </p:nvSpPr>
            <p:spPr bwMode="auto">
              <a:xfrm>
                <a:off x="942111" y="2814060"/>
                <a:ext cx="12384" cy="17700"/>
              </a:xfrm>
              <a:custGeom>
                <a:avLst/>
                <a:gdLst>
                  <a:gd name="T0" fmla="*/ 7 w 21"/>
                  <a:gd name="T1" fmla="*/ 0 h 30"/>
                  <a:gd name="T2" fmla="*/ 0 w 21"/>
                  <a:gd name="T3" fmla="*/ 0 h 30"/>
                  <a:gd name="T4" fmla="*/ 4 w 21"/>
                  <a:gd name="T5" fmla="*/ 0 h 30"/>
                  <a:gd name="T6" fmla="*/ 9 w 21"/>
                  <a:gd name="T7" fmla="*/ 12 h 30"/>
                  <a:gd name="T8" fmla="*/ 21 w 21"/>
                  <a:gd name="T9" fmla="*/ 14 h 30"/>
                  <a:gd name="T10" fmla="*/ 21 w 21"/>
                  <a:gd name="T11" fmla="*/ 26 h 30"/>
                  <a:gd name="T12" fmla="*/ 19 w 21"/>
                  <a:gd name="T13" fmla="*/ 30 h 30"/>
                  <a:gd name="T14" fmla="*/ 11 w 21"/>
                  <a:gd name="T15" fmla="*/ 28 h 30"/>
                  <a:gd name="T16" fmla="*/ 11 w 21"/>
                  <a:gd name="T17" fmla="*/ 14 h 30"/>
                  <a:gd name="T18" fmla="*/ 7 w 21"/>
                  <a:gd name="T19" fmla="*/ 9 h 30"/>
                  <a:gd name="T20" fmla="*/ 7 w 21"/>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7" y="0"/>
                    </a:moveTo>
                    <a:lnTo>
                      <a:pt x="0" y="0"/>
                    </a:lnTo>
                    <a:lnTo>
                      <a:pt x="4" y="0"/>
                    </a:lnTo>
                    <a:lnTo>
                      <a:pt x="9" y="12"/>
                    </a:lnTo>
                    <a:lnTo>
                      <a:pt x="21" y="14"/>
                    </a:lnTo>
                    <a:lnTo>
                      <a:pt x="21" y="26"/>
                    </a:lnTo>
                    <a:lnTo>
                      <a:pt x="19" y="30"/>
                    </a:lnTo>
                    <a:lnTo>
                      <a:pt x="11" y="28"/>
                    </a:lnTo>
                    <a:lnTo>
                      <a:pt x="11" y="14"/>
                    </a:lnTo>
                    <a:lnTo>
                      <a:pt x="7" y="9"/>
                    </a:lnTo>
                    <a:lnTo>
                      <a:pt x="7" y="0"/>
                    </a:lnTo>
                    <a:close/>
                  </a:path>
                </a:pathLst>
              </a:custGeom>
              <a:grpFill/>
              <a:ln w="6350">
                <a:solidFill>
                  <a:schemeClr val="tx2"/>
                </a:solidFill>
              </a:ln>
            </p:spPr>
            <p:txBody>
              <a:bodyPr/>
              <a:lstStyle/>
              <a:p>
                <a:endParaRPr lang="en-US" kern="0" dirty="0">
                  <a:solidFill>
                    <a:srgbClr val="000000"/>
                  </a:solidFill>
                </a:endParaRPr>
              </a:p>
            </p:txBody>
          </p:sp>
          <p:sp>
            <p:nvSpPr>
              <p:cNvPr id="28" name="Freeform 36"/>
              <p:cNvSpPr>
                <a:spLocks/>
              </p:cNvSpPr>
              <p:nvPr/>
            </p:nvSpPr>
            <p:spPr bwMode="auto">
              <a:xfrm>
                <a:off x="926778" y="2851820"/>
                <a:ext cx="16512" cy="30680"/>
              </a:xfrm>
              <a:custGeom>
                <a:avLst/>
                <a:gdLst>
                  <a:gd name="T0" fmla="*/ 0 w 28"/>
                  <a:gd name="T1" fmla="*/ 2 h 52"/>
                  <a:gd name="T2" fmla="*/ 2 w 28"/>
                  <a:gd name="T3" fmla="*/ 0 h 52"/>
                  <a:gd name="T4" fmla="*/ 2 w 28"/>
                  <a:gd name="T5" fmla="*/ 4 h 52"/>
                  <a:gd name="T6" fmla="*/ 11 w 28"/>
                  <a:gd name="T7" fmla="*/ 30 h 52"/>
                  <a:gd name="T8" fmla="*/ 19 w 28"/>
                  <a:gd name="T9" fmla="*/ 35 h 52"/>
                  <a:gd name="T10" fmla="*/ 28 w 28"/>
                  <a:gd name="T11" fmla="*/ 52 h 52"/>
                  <a:gd name="T12" fmla="*/ 11 w 28"/>
                  <a:gd name="T13" fmla="*/ 49 h 52"/>
                  <a:gd name="T14" fmla="*/ 0 w 28"/>
                  <a:gd name="T15" fmla="*/ 14 h 52"/>
                  <a:gd name="T16" fmla="*/ 0 w 28"/>
                  <a:gd name="T1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2">
                    <a:moveTo>
                      <a:pt x="0" y="2"/>
                    </a:moveTo>
                    <a:lnTo>
                      <a:pt x="2" y="0"/>
                    </a:lnTo>
                    <a:lnTo>
                      <a:pt x="2" y="4"/>
                    </a:lnTo>
                    <a:lnTo>
                      <a:pt x="11" y="30"/>
                    </a:lnTo>
                    <a:lnTo>
                      <a:pt x="19" y="35"/>
                    </a:lnTo>
                    <a:lnTo>
                      <a:pt x="28" y="52"/>
                    </a:lnTo>
                    <a:lnTo>
                      <a:pt x="11" y="49"/>
                    </a:lnTo>
                    <a:lnTo>
                      <a:pt x="0" y="14"/>
                    </a:lnTo>
                    <a:lnTo>
                      <a:pt x="0" y="2"/>
                    </a:lnTo>
                    <a:close/>
                  </a:path>
                </a:pathLst>
              </a:custGeom>
              <a:grpFill/>
              <a:ln w="6350">
                <a:solidFill>
                  <a:schemeClr val="tx2"/>
                </a:solidFill>
              </a:ln>
            </p:spPr>
            <p:txBody>
              <a:bodyPr/>
              <a:lstStyle/>
              <a:p>
                <a:endParaRPr lang="en-US" kern="0" dirty="0">
                  <a:solidFill>
                    <a:srgbClr val="000000"/>
                  </a:solidFill>
                </a:endParaRPr>
              </a:p>
            </p:txBody>
          </p:sp>
          <p:sp>
            <p:nvSpPr>
              <p:cNvPr id="29" name="Freeform 42"/>
              <p:cNvSpPr>
                <a:spLocks/>
              </p:cNvSpPr>
              <p:nvPr/>
            </p:nvSpPr>
            <p:spPr bwMode="auto">
              <a:xfrm>
                <a:off x="4041075" y="1973304"/>
                <a:ext cx="479440" cy="309752"/>
              </a:xfrm>
              <a:custGeom>
                <a:avLst/>
                <a:gdLst>
                  <a:gd name="T0" fmla="*/ 813 w 813"/>
                  <a:gd name="T1" fmla="*/ 298 h 525"/>
                  <a:gd name="T2" fmla="*/ 773 w 813"/>
                  <a:gd name="T3" fmla="*/ 263 h 525"/>
                  <a:gd name="T4" fmla="*/ 761 w 813"/>
                  <a:gd name="T5" fmla="*/ 263 h 525"/>
                  <a:gd name="T6" fmla="*/ 751 w 813"/>
                  <a:gd name="T7" fmla="*/ 241 h 525"/>
                  <a:gd name="T8" fmla="*/ 737 w 813"/>
                  <a:gd name="T9" fmla="*/ 241 h 525"/>
                  <a:gd name="T10" fmla="*/ 730 w 813"/>
                  <a:gd name="T11" fmla="*/ 220 h 525"/>
                  <a:gd name="T12" fmla="*/ 733 w 813"/>
                  <a:gd name="T13" fmla="*/ 222 h 525"/>
                  <a:gd name="T14" fmla="*/ 730 w 813"/>
                  <a:gd name="T15" fmla="*/ 208 h 525"/>
                  <a:gd name="T16" fmla="*/ 740 w 813"/>
                  <a:gd name="T17" fmla="*/ 201 h 525"/>
                  <a:gd name="T18" fmla="*/ 742 w 813"/>
                  <a:gd name="T19" fmla="*/ 185 h 525"/>
                  <a:gd name="T20" fmla="*/ 728 w 813"/>
                  <a:gd name="T21" fmla="*/ 166 h 525"/>
                  <a:gd name="T22" fmla="*/ 744 w 813"/>
                  <a:gd name="T23" fmla="*/ 147 h 525"/>
                  <a:gd name="T24" fmla="*/ 756 w 813"/>
                  <a:gd name="T25" fmla="*/ 109 h 525"/>
                  <a:gd name="T26" fmla="*/ 768 w 813"/>
                  <a:gd name="T27" fmla="*/ 88 h 525"/>
                  <a:gd name="T28" fmla="*/ 761 w 813"/>
                  <a:gd name="T29" fmla="*/ 78 h 525"/>
                  <a:gd name="T30" fmla="*/ 728 w 813"/>
                  <a:gd name="T31" fmla="*/ 76 h 525"/>
                  <a:gd name="T32" fmla="*/ 711 w 813"/>
                  <a:gd name="T33" fmla="*/ 57 h 525"/>
                  <a:gd name="T34" fmla="*/ 707 w 813"/>
                  <a:gd name="T35" fmla="*/ 29 h 525"/>
                  <a:gd name="T36" fmla="*/ 699 w 813"/>
                  <a:gd name="T37" fmla="*/ 26 h 525"/>
                  <a:gd name="T38" fmla="*/ 702 w 813"/>
                  <a:gd name="T39" fmla="*/ 19 h 525"/>
                  <a:gd name="T40" fmla="*/ 678 w 813"/>
                  <a:gd name="T41" fmla="*/ 17 h 525"/>
                  <a:gd name="T42" fmla="*/ 674 w 813"/>
                  <a:gd name="T43" fmla="*/ 3 h 525"/>
                  <a:gd name="T44" fmla="*/ 655 w 813"/>
                  <a:gd name="T45" fmla="*/ 0 h 525"/>
                  <a:gd name="T46" fmla="*/ 97 w 813"/>
                  <a:gd name="T47" fmla="*/ 109 h 525"/>
                  <a:gd name="T48" fmla="*/ 88 w 813"/>
                  <a:gd name="T49" fmla="*/ 62 h 525"/>
                  <a:gd name="T50" fmla="*/ 71 w 813"/>
                  <a:gd name="T51" fmla="*/ 81 h 525"/>
                  <a:gd name="T52" fmla="*/ 45 w 813"/>
                  <a:gd name="T53" fmla="*/ 88 h 525"/>
                  <a:gd name="T54" fmla="*/ 0 w 813"/>
                  <a:gd name="T55" fmla="*/ 130 h 525"/>
                  <a:gd name="T56" fmla="*/ 64 w 813"/>
                  <a:gd name="T57" fmla="*/ 525 h 525"/>
                  <a:gd name="T58" fmla="*/ 203 w 813"/>
                  <a:gd name="T59" fmla="*/ 501 h 525"/>
                  <a:gd name="T60" fmla="*/ 690 w 813"/>
                  <a:gd name="T61" fmla="*/ 404 h 525"/>
                  <a:gd name="T62" fmla="*/ 704 w 813"/>
                  <a:gd name="T63" fmla="*/ 378 h 525"/>
                  <a:gd name="T64" fmla="*/ 721 w 813"/>
                  <a:gd name="T65" fmla="*/ 374 h 525"/>
                  <a:gd name="T66" fmla="*/ 740 w 813"/>
                  <a:gd name="T67" fmla="*/ 381 h 525"/>
                  <a:gd name="T68" fmla="*/ 744 w 813"/>
                  <a:gd name="T69" fmla="*/ 374 h 525"/>
                  <a:gd name="T70" fmla="*/ 770 w 813"/>
                  <a:gd name="T71" fmla="*/ 359 h 525"/>
                  <a:gd name="T72" fmla="*/ 775 w 813"/>
                  <a:gd name="T73" fmla="*/ 355 h 525"/>
                  <a:gd name="T74" fmla="*/ 770 w 813"/>
                  <a:gd name="T75" fmla="*/ 348 h 525"/>
                  <a:gd name="T76" fmla="*/ 813 w 813"/>
                  <a:gd name="T77" fmla="*/ 29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3" h="525">
                    <a:moveTo>
                      <a:pt x="813" y="298"/>
                    </a:moveTo>
                    <a:lnTo>
                      <a:pt x="773" y="263"/>
                    </a:lnTo>
                    <a:lnTo>
                      <a:pt x="761" y="263"/>
                    </a:lnTo>
                    <a:lnTo>
                      <a:pt x="751" y="241"/>
                    </a:lnTo>
                    <a:lnTo>
                      <a:pt x="737" y="241"/>
                    </a:lnTo>
                    <a:lnTo>
                      <a:pt x="730" y="220"/>
                    </a:lnTo>
                    <a:lnTo>
                      <a:pt x="733" y="222"/>
                    </a:lnTo>
                    <a:lnTo>
                      <a:pt x="730" y="208"/>
                    </a:lnTo>
                    <a:lnTo>
                      <a:pt x="740" y="201"/>
                    </a:lnTo>
                    <a:lnTo>
                      <a:pt x="742" y="185"/>
                    </a:lnTo>
                    <a:lnTo>
                      <a:pt x="728" y="166"/>
                    </a:lnTo>
                    <a:lnTo>
                      <a:pt x="744" y="147"/>
                    </a:lnTo>
                    <a:lnTo>
                      <a:pt x="756" y="109"/>
                    </a:lnTo>
                    <a:lnTo>
                      <a:pt x="768" y="88"/>
                    </a:lnTo>
                    <a:lnTo>
                      <a:pt x="761" y="78"/>
                    </a:lnTo>
                    <a:lnTo>
                      <a:pt x="728" y="76"/>
                    </a:lnTo>
                    <a:lnTo>
                      <a:pt x="711" y="57"/>
                    </a:lnTo>
                    <a:lnTo>
                      <a:pt x="707" y="29"/>
                    </a:lnTo>
                    <a:lnTo>
                      <a:pt x="699" y="26"/>
                    </a:lnTo>
                    <a:lnTo>
                      <a:pt x="702" y="19"/>
                    </a:lnTo>
                    <a:lnTo>
                      <a:pt x="678" y="17"/>
                    </a:lnTo>
                    <a:lnTo>
                      <a:pt x="674" y="3"/>
                    </a:lnTo>
                    <a:lnTo>
                      <a:pt x="655" y="0"/>
                    </a:lnTo>
                    <a:lnTo>
                      <a:pt x="97" y="109"/>
                    </a:lnTo>
                    <a:lnTo>
                      <a:pt x="88" y="62"/>
                    </a:lnTo>
                    <a:lnTo>
                      <a:pt x="71" y="81"/>
                    </a:lnTo>
                    <a:lnTo>
                      <a:pt x="45" y="88"/>
                    </a:lnTo>
                    <a:lnTo>
                      <a:pt x="0" y="130"/>
                    </a:lnTo>
                    <a:lnTo>
                      <a:pt x="64" y="525"/>
                    </a:lnTo>
                    <a:lnTo>
                      <a:pt x="203" y="501"/>
                    </a:lnTo>
                    <a:lnTo>
                      <a:pt x="690" y="404"/>
                    </a:lnTo>
                    <a:lnTo>
                      <a:pt x="704" y="378"/>
                    </a:lnTo>
                    <a:lnTo>
                      <a:pt x="721" y="374"/>
                    </a:lnTo>
                    <a:lnTo>
                      <a:pt x="740" y="381"/>
                    </a:lnTo>
                    <a:lnTo>
                      <a:pt x="744" y="374"/>
                    </a:lnTo>
                    <a:lnTo>
                      <a:pt x="770" y="359"/>
                    </a:lnTo>
                    <a:lnTo>
                      <a:pt x="775" y="355"/>
                    </a:lnTo>
                    <a:lnTo>
                      <a:pt x="770" y="348"/>
                    </a:lnTo>
                    <a:lnTo>
                      <a:pt x="813" y="298"/>
                    </a:lnTo>
                    <a:close/>
                  </a:path>
                </a:pathLst>
              </a:custGeom>
              <a:grpFill/>
              <a:ln w="6350">
                <a:solidFill>
                  <a:schemeClr val="tx2"/>
                </a:solidFill>
              </a:ln>
            </p:spPr>
            <p:txBody>
              <a:bodyPr/>
              <a:lstStyle/>
              <a:p>
                <a:endParaRPr lang="en-US" kern="0" dirty="0">
                  <a:solidFill>
                    <a:srgbClr val="000000"/>
                  </a:solidFill>
                </a:endParaRPr>
              </a:p>
            </p:txBody>
          </p:sp>
          <p:sp>
            <p:nvSpPr>
              <p:cNvPr id="30" name="Freeform 43"/>
              <p:cNvSpPr>
                <a:spLocks/>
              </p:cNvSpPr>
              <p:nvPr/>
            </p:nvSpPr>
            <p:spPr bwMode="auto">
              <a:xfrm>
                <a:off x="3025582" y="3071891"/>
                <a:ext cx="452902" cy="402972"/>
              </a:xfrm>
              <a:custGeom>
                <a:avLst/>
                <a:gdLst>
                  <a:gd name="T0" fmla="*/ 600 w 768"/>
                  <a:gd name="T1" fmla="*/ 449 h 683"/>
                  <a:gd name="T2" fmla="*/ 560 w 768"/>
                  <a:gd name="T3" fmla="*/ 494 h 683"/>
                  <a:gd name="T4" fmla="*/ 612 w 768"/>
                  <a:gd name="T5" fmla="*/ 508 h 683"/>
                  <a:gd name="T6" fmla="*/ 643 w 768"/>
                  <a:gd name="T7" fmla="*/ 489 h 683"/>
                  <a:gd name="T8" fmla="*/ 659 w 768"/>
                  <a:gd name="T9" fmla="*/ 520 h 683"/>
                  <a:gd name="T10" fmla="*/ 685 w 768"/>
                  <a:gd name="T11" fmla="*/ 505 h 683"/>
                  <a:gd name="T12" fmla="*/ 723 w 768"/>
                  <a:gd name="T13" fmla="*/ 491 h 683"/>
                  <a:gd name="T14" fmla="*/ 726 w 768"/>
                  <a:gd name="T15" fmla="*/ 536 h 683"/>
                  <a:gd name="T16" fmla="*/ 685 w 768"/>
                  <a:gd name="T17" fmla="*/ 583 h 683"/>
                  <a:gd name="T18" fmla="*/ 707 w 768"/>
                  <a:gd name="T19" fmla="*/ 616 h 683"/>
                  <a:gd name="T20" fmla="*/ 768 w 768"/>
                  <a:gd name="T21" fmla="*/ 654 h 683"/>
                  <a:gd name="T22" fmla="*/ 735 w 768"/>
                  <a:gd name="T23" fmla="*/ 683 h 683"/>
                  <a:gd name="T24" fmla="*/ 669 w 768"/>
                  <a:gd name="T25" fmla="*/ 633 h 683"/>
                  <a:gd name="T26" fmla="*/ 633 w 768"/>
                  <a:gd name="T27" fmla="*/ 616 h 683"/>
                  <a:gd name="T28" fmla="*/ 631 w 768"/>
                  <a:gd name="T29" fmla="*/ 631 h 683"/>
                  <a:gd name="T30" fmla="*/ 610 w 768"/>
                  <a:gd name="T31" fmla="*/ 664 h 683"/>
                  <a:gd name="T32" fmla="*/ 553 w 768"/>
                  <a:gd name="T33" fmla="*/ 668 h 683"/>
                  <a:gd name="T34" fmla="*/ 515 w 768"/>
                  <a:gd name="T35" fmla="*/ 671 h 683"/>
                  <a:gd name="T36" fmla="*/ 485 w 768"/>
                  <a:gd name="T37" fmla="*/ 657 h 683"/>
                  <a:gd name="T38" fmla="*/ 418 w 768"/>
                  <a:gd name="T39" fmla="*/ 612 h 683"/>
                  <a:gd name="T40" fmla="*/ 381 w 768"/>
                  <a:gd name="T41" fmla="*/ 590 h 683"/>
                  <a:gd name="T42" fmla="*/ 310 w 768"/>
                  <a:gd name="T43" fmla="*/ 571 h 683"/>
                  <a:gd name="T44" fmla="*/ 303 w 768"/>
                  <a:gd name="T45" fmla="*/ 595 h 683"/>
                  <a:gd name="T46" fmla="*/ 128 w 768"/>
                  <a:gd name="T47" fmla="*/ 581 h 683"/>
                  <a:gd name="T48" fmla="*/ 26 w 768"/>
                  <a:gd name="T49" fmla="*/ 579 h 683"/>
                  <a:gd name="T50" fmla="*/ 50 w 768"/>
                  <a:gd name="T51" fmla="*/ 545 h 683"/>
                  <a:gd name="T52" fmla="*/ 64 w 768"/>
                  <a:gd name="T53" fmla="*/ 517 h 683"/>
                  <a:gd name="T54" fmla="*/ 55 w 768"/>
                  <a:gd name="T55" fmla="*/ 482 h 683"/>
                  <a:gd name="T56" fmla="*/ 57 w 768"/>
                  <a:gd name="T57" fmla="*/ 446 h 683"/>
                  <a:gd name="T58" fmla="*/ 78 w 768"/>
                  <a:gd name="T59" fmla="*/ 387 h 683"/>
                  <a:gd name="T60" fmla="*/ 78 w 768"/>
                  <a:gd name="T61" fmla="*/ 366 h 683"/>
                  <a:gd name="T62" fmla="*/ 81 w 768"/>
                  <a:gd name="T63" fmla="*/ 352 h 683"/>
                  <a:gd name="T64" fmla="*/ 78 w 768"/>
                  <a:gd name="T65" fmla="*/ 333 h 683"/>
                  <a:gd name="T66" fmla="*/ 74 w 768"/>
                  <a:gd name="T67" fmla="*/ 333 h 683"/>
                  <a:gd name="T68" fmla="*/ 66 w 768"/>
                  <a:gd name="T69" fmla="*/ 302 h 683"/>
                  <a:gd name="T70" fmla="*/ 55 w 768"/>
                  <a:gd name="T71" fmla="*/ 276 h 683"/>
                  <a:gd name="T72" fmla="*/ 41 w 768"/>
                  <a:gd name="T73" fmla="*/ 243 h 683"/>
                  <a:gd name="T74" fmla="*/ 5 w 768"/>
                  <a:gd name="T75" fmla="*/ 194 h 683"/>
                  <a:gd name="T76" fmla="*/ 426 w 768"/>
                  <a:gd name="T77" fmla="*/ 0 h 683"/>
                  <a:gd name="T78" fmla="*/ 437 w 768"/>
                  <a:gd name="T79" fmla="*/ 14 h 683"/>
                  <a:gd name="T80" fmla="*/ 440 w 768"/>
                  <a:gd name="T81" fmla="*/ 54 h 683"/>
                  <a:gd name="T82" fmla="*/ 437 w 768"/>
                  <a:gd name="T83" fmla="*/ 80 h 683"/>
                  <a:gd name="T84" fmla="*/ 468 w 768"/>
                  <a:gd name="T85" fmla="*/ 118 h 683"/>
                  <a:gd name="T86" fmla="*/ 442 w 768"/>
                  <a:gd name="T87" fmla="*/ 153 h 683"/>
                  <a:gd name="T88" fmla="*/ 407 w 768"/>
                  <a:gd name="T89" fmla="*/ 210 h 683"/>
                  <a:gd name="T90" fmla="*/ 383 w 768"/>
                  <a:gd name="T91" fmla="*/ 267 h 683"/>
                  <a:gd name="T92" fmla="*/ 385 w 768"/>
                  <a:gd name="T93" fmla="*/ 305 h 683"/>
                  <a:gd name="T94" fmla="*/ 381 w 768"/>
                  <a:gd name="T95" fmla="*/ 345 h 683"/>
                  <a:gd name="T96" fmla="*/ 369 w 768"/>
                  <a:gd name="T97" fmla="*/ 357 h 683"/>
                  <a:gd name="T98" fmla="*/ 645 w 768"/>
                  <a:gd name="T99" fmla="*/ 399 h 683"/>
                  <a:gd name="T100" fmla="*/ 671 w 768"/>
                  <a:gd name="T101" fmla="*/ 434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8" h="683">
                    <a:moveTo>
                      <a:pt x="685" y="470"/>
                    </a:moveTo>
                    <a:lnTo>
                      <a:pt x="600" y="449"/>
                    </a:lnTo>
                    <a:lnTo>
                      <a:pt x="567" y="463"/>
                    </a:lnTo>
                    <a:lnTo>
                      <a:pt x="560" y="494"/>
                    </a:lnTo>
                    <a:lnTo>
                      <a:pt x="584" y="510"/>
                    </a:lnTo>
                    <a:lnTo>
                      <a:pt x="612" y="508"/>
                    </a:lnTo>
                    <a:lnTo>
                      <a:pt x="633" y="489"/>
                    </a:lnTo>
                    <a:lnTo>
                      <a:pt x="643" y="489"/>
                    </a:lnTo>
                    <a:lnTo>
                      <a:pt x="650" y="489"/>
                    </a:lnTo>
                    <a:lnTo>
                      <a:pt x="659" y="520"/>
                    </a:lnTo>
                    <a:lnTo>
                      <a:pt x="671" y="522"/>
                    </a:lnTo>
                    <a:lnTo>
                      <a:pt x="685" y="505"/>
                    </a:lnTo>
                    <a:lnTo>
                      <a:pt x="718" y="489"/>
                    </a:lnTo>
                    <a:lnTo>
                      <a:pt x="723" y="491"/>
                    </a:lnTo>
                    <a:lnTo>
                      <a:pt x="730" y="496"/>
                    </a:lnTo>
                    <a:lnTo>
                      <a:pt x="726" y="536"/>
                    </a:lnTo>
                    <a:lnTo>
                      <a:pt x="695" y="562"/>
                    </a:lnTo>
                    <a:lnTo>
                      <a:pt x="685" y="583"/>
                    </a:lnTo>
                    <a:lnTo>
                      <a:pt x="685" y="593"/>
                    </a:lnTo>
                    <a:lnTo>
                      <a:pt x="707" y="616"/>
                    </a:lnTo>
                    <a:lnTo>
                      <a:pt x="754" y="635"/>
                    </a:lnTo>
                    <a:lnTo>
                      <a:pt x="768" y="654"/>
                    </a:lnTo>
                    <a:lnTo>
                      <a:pt x="766" y="666"/>
                    </a:lnTo>
                    <a:lnTo>
                      <a:pt x="735" y="683"/>
                    </a:lnTo>
                    <a:lnTo>
                      <a:pt x="702" y="645"/>
                    </a:lnTo>
                    <a:lnTo>
                      <a:pt x="669" y="633"/>
                    </a:lnTo>
                    <a:lnTo>
                      <a:pt x="648" y="614"/>
                    </a:lnTo>
                    <a:lnTo>
                      <a:pt x="633" y="616"/>
                    </a:lnTo>
                    <a:lnTo>
                      <a:pt x="629" y="619"/>
                    </a:lnTo>
                    <a:lnTo>
                      <a:pt x="631" y="631"/>
                    </a:lnTo>
                    <a:lnTo>
                      <a:pt x="629" y="640"/>
                    </a:lnTo>
                    <a:lnTo>
                      <a:pt x="610" y="664"/>
                    </a:lnTo>
                    <a:lnTo>
                      <a:pt x="567" y="659"/>
                    </a:lnTo>
                    <a:lnTo>
                      <a:pt x="553" y="668"/>
                    </a:lnTo>
                    <a:lnTo>
                      <a:pt x="539" y="659"/>
                    </a:lnTo>
                    <a:lnTo>
                      <a:pt x="515" y="671"/>
                    </a:lnTo>
                    <a:lnTo>
                      <a:pt x="492" y="666"/>
                    </a:lnTo>
                    <a:lnTo>
                      <a:pt x="485" y="657"/>
                    </a:lnTo>
                    <a:lnTo>
                      <a:pt x="452" y="657"/>
                    </a:lnTo>
                    <a:lnTo>
                      <a:pt x="418" y="612"/>
                    </a:lnTo>
                    <a:lnTo>
                      <a:pt x="400" y="609"/>
                    </a:lnTo>
                    <a:lnTo>
                      <a:pt x="381" y="590"/>
                    </a:lnTo>
                    <a:lnTo>
                      <a:pt x="336" y="569"/>
                    </a:lnTo>
                    <a:lnTo>
                      <a:pt x="310" y="571"/>
                    </a:lnTo>
                    <a:lnTo>
                      <a:pt x="300" y="581"/>
                    </a:lnTo>
                    <a:lnTo>
                      <a:pt x="303" y="595"/>
                    </a:lnTo>
                    <a:lnTo>
                      <a:pt x="286" y="612"/>
                    </a:lnTo>
                    <a:lnTo>
                      <a:pt x="128" y="581"/>
                    </a:lnTo>
                    <a:lnTo>
                      <a:pt x="43" y="595"/>
                    </a:lnTo>
                    <a:lnTo>
                      <a:pt x="26" y="579"/>
                    </a:lnTo>
                    <a:lnTo>
                      <a:pt x="43" y="564"/>
                    </a:lnTo>
                    <a:lnTo>
                      <a:pt x="50" y="545"/>
                    </a:lnTo>
                    <a:lnTo>
                      <a:pt x="59" y="531"/>
                    </a:lnTo>
                    <a:lnTo>
                      <a:pt x="64" y="517"/>
                    </a:lnTo>
                    <a:lnTo>
                      <a:pt x="59" y="494"/>
                    </a:lnTo>
                    <a:lnTo>
                      <a:pt x="55" y="482"/>
                    </a:lnTo>
                    <a:lnTo>
                      <a:pt x="62" y="465"/>
                    </a:lnTo>
                    <a:lnTo>
                      <a:pt x="57" y="446"/>
                    </a:lnTo>
                    <a:lnTo>
                      <a:pt x="81" y="399"/>
                    </a:lnTo>
                    <a:lnTo>
                      <a:pt x="78" y="387"/>
                    </a:lnTo>
                    <a:lnTo>
                      <a:pt x="85" y="378"/>
                    </a:lnTo>
                    <a:lnTo>
                      <a:pt x="78" y="366"/>
                    </a:lnTo>
                    <a:lnTo>
                      <a:pt x="88" y="361"/>
                    </a:lnTo>
                    <a:lnTo>
                      <a:pt x="81" y="352"/>
                    </a:lnTo>
                    <a:lnTo>
                      <a:pt x="83" y="335"/>
                    </a:lnTo>
                    <a:lnTo>
                      <a:pt x="78" y="333"/>
                    </a:lnTo>
                    <a:lnTo>
                      <a:pt x="78" y="333"/>
                    </a:lnTo>
                    <a:lnTo>
                      <a:pt x="74" y="333"/>
                    </a:lnTo>
                    <a:lnTo>
                      <a:pt x="62" y="312"/>
                    </a:lnTo>
                    <a:lnTo>
                      <a:pt x="66" y="302"/>
                    </a:lnTo>
                    <a:lnTo>
                      <a:pt x="50" y="283"/>
                    </a:lnTo>
                    <a:lnTo>
                      <a:pt x="55" y="276"/>
                    </a:lnTo>
                    <a:lnTo>
                      <a:pt x="38" y="264"/>
                    </a:lnTo>
                    <a:lnTo>
                      <a:pt x="41" y="243"/>
                    </a:lnTo>
                    <a:lnTo>
                      <a:pt x="36" y="229"/>
                    </a:lnTo>
                    <a:lnTo>
                      <a:pt x="5" y="194"/>
                    </a:lnTo>
                    <a:lnTo>
                      <a:pt x="0" y="16"/>
                    </a:lnTo>
                    <a:lnTo>
                      <a:pt x="426" y="0"/>
                    </a:lnTo>
                    <a:lnTo>
                      <a:pt x="423" y="7"/>
                    </a:lnTo>
                    <a:lnTo>
                      <a:pt x="437" y="14"/>
                    </a:lnTo>
                    <a:lnTo>
                      <a:pt x="428" y="45"/>
                    </a:lnTo>
                    <a:lnTo>
                      <a:pt x="440" y="54"/>
                    </a:lnTo>
                    <a:lnTo>
                      <a:pt x="426" y="64"/>
                    </a:lnTo>
                    <a:lnTo>
                      <a:pt x="437" y="80"/>
                    </a:lnTo>
                    <a:lnTo>
                      <a:pt x="437" y="97"/>
                    </a:lnTo>
                    <a:lnTo>
                      <a:pt x="468" y="118"/>
                    </a:lnTo>
                    <a:lnTo>
                      <a:pt x="452" y="153"/>
                    </a:lnTo>
                    <a:lnTo>
                      <a:pt x="442" y="153"/>
                    </a:lnTo>
                    <a:lnTo>
                      <a:pt x="444" y="175"/>
                    </a:lnTo>
                    <a:lnTo>
                      <a:pt x="407" y="210"/>
                    </a:lnTo>
                    <a:lnTo>
                      <a:pt x="397" y="255"/>
                    </a:lnTo>
                    <a:lnTo>
                      <a:pt x="383" y="267"/>
                    </a:lnTo>
                    <a:lnTo>
                      <a:pt x="390" y="286"/>
                    </a:lnTo>
                    <a:lnTo>
                      <a:pt x="385" y="305"/>
                    </a:lnTo>
                    <a:lnTo>
                      <a:pt x="366" y="312"/>
                    </a:lnTo>
                    <a:lnTo>
                      <a:pt x="381" y="345"/>
                    </a:lnTo>
                    <a:lnTo>
                      <a:pt x="366" y="359"/>
                    </a:lnTo>
                    <a:lnTo>
                      <a:pt x="369" y="357"/>
                    </a:lnTo>
                    <a:lnTo>
                      <a:pt x="657" y="342"/>
                    </a:lnTo>
                    <a:lnTo>
                      <a:pt x="645" y="399"/>
                    </a:lnTo>
                    <a:lnTo>
                      <a:pt x="652" y="418"/>
                    </a:lnTo>
                    <a:lnTo>
                      <a:pt x="671" y="434"/>
                    </a:lnTo>
                    <a:lnTo>
                      <a:pt x="685" y="470"/>
                    </a:lnTo>
                    <a:close/>
                  </a:path>
                </a:pathLst>
              </a:custGeom>
              <a:grpFill/>
              <a:ln w="6350">
                <a:solidFill>
                  <a:schemeClr val="tx2"/>
                </a:solidFill>
              </a:ln>
            </p:spPr>
            <p:txBody>
              <a:bodyPr/>
              <a:lstStyle/>
              <a:p>
                <a:endParaRPr lang="en-US" kern="0" dirty="0">
                  <a:solidFill>
                    <a:srgbClr val="000000"/>
                  </a:solidFill>
                </a:endParaRPr>
              </a:p>
            </p:txBody>
          </p:sp>
          <p:sp>
            <p:nvSpPr>
              <p:cNvPr id="31" name="Freeform 45"/>
              <p:cNvSpPr>
                <a:spLocks/>
              </p:cNvSpPr>
              <p:nvPr/>
            </p:nvSpPr>
            <p:spPr bwMode="auto">
              <a:xfrm>
                <a:off x="4506361" y="1603962"/>
                <a:ext cx="139174" cy="256652"/>
              </a:xfrm>
              <a:custGeom>
                <a:avLst/>
                <a:gdLst>
                  <a:gd name="T0" fmla="*/ 206 w 236"/>
                  <a:gd name="T1" fmla="*/ 411 h 435"/>
                  <a:gd name="T2" fmla="*/ 189 w 236"/>
                  <a:gd name="T3" fmla="*/ 392 h 435"/>
                  <a:gd name="T4" fmla="*/ 194 w 236"/>
                  <a:gd name="T5" fmla="*/ 364 h 435"/>
                  <a:gd name="T6" fmla="*/ 180 w 236"/>
                  <a:gd name="T7" fmla="*/ 272 h 435"/>
                  <a:gd name="T8" fmla="*/ 199 w 236"/>
                  <a:gd name="T9" fmla="*/ 189 h 435"/>
                  <a:gd name="T10" fmla="*/ 192 w 236"/>
                  <a:gd name="T11" fmla="*/ 128 h 435"/>
                  <a:gd name="T12" fmla="*/ 210 w 236"/>
                  <a:gd name="T13" fmla="*/ 116 h 435"/>
                  <a:gd name="T14" fmla="*/ 236 w 236"/>
                  <a:gd name="T15" fmla="*/ 78 h 435"/>
                  <a:gd name="T16" fmla="*/ 236 w 236"/>
                  <a:gd name="T17" fmla="*/ 64 h 435"/>
                  <a:gd name="T18" fmla="*/ 220 w 236"/>
                  <a:gd name="T19" fmla="*/ 40 h 435"/>
                  <a:gd name="T20" fmla="*/ 227 w 236"/>
                  <a:gd name="T21" fmla="*/ 12 h 435"/>
                  <a:gd name="T22" fmla="*/ 222 w 236"/>
                  <a:gd name="T23" fmla="*/ 0 h 435"/>
                  <a:gd name="T24" fmla="*/ 0 w 236"/>
                  <a:gd name="T25" fmla="*/ 55 h 435"/>
                  <a:gd name="T26" fmla="*/ 7 w 236"/>
                  <a:gd name="T27" fmla="*/ 66 h 435"/>
                  <a:gd name="T28" fmla="*/ 5 w 236"/>
                  <a:gd name="T29" fmla="*/ 78 h 435"/>
                  <a:gd name="T30" fmla="*/ 12 w 236"/>
                  <a:gd name="T31" fmla="*/ 88 h 435"/>
                  <a:gd name="T32" fmla="*/ 14 w 236"/>
                  <a:gd name="T33" fmla="*/ 118 h 435"/>
                  <a:gd name="T34" fmla="*/ 31 w 236"/>
                  <a:gd name="T35" fmla="*/ 142 h 435"/>
                  <a:gd name="T36" fmla="*/ 29 w 236"/>
                  <a:gd name="T37" fmla="*/ 159 h 435"/>
                  <a:gd name="T38" fmla="*/ 36 w 236"/>
                  <a:gd name="T39" fmla="*/ 177 h 435"/>
                  <a:gd name="T40" fmla="*/ 31 w 236"/>
                  <a:gd name="T41" fmla="*/ 189 h 435"/>
                  <a:gd name="T42" fmla="*/ 29 w 236"/>
                  <a:gd name="T43" fmla="*/ 215 h 435"/>
                  <a:gd name="T44" fmla="*/ 50 w 236"/>
                  <a:gd name="T45" fmla="*/ 267 h 435"/>
                  <a:gd name="T46" fmla="*/ 47 w 236"/>
                  <a:gd name="T47" fmla="*/ 286 h 435"/>
                  <a:gd name="T48" fmla="*/ 52 w 236"/>
                  <a:gd name="T49" fmla="*/ 298 h 435"/>
                  <a:gd name="T50" fmla="*/ 64 w 236"/>
                  <a:gd name="T51" fmla="*/ 284 h 435"/>
                  <a:gd name="T52" fmla="*/ 76 w 236"/>
                  <a:gd name="T53" fmla="*/ 298 h 435"/>
                  <a:gd name="T54" fmla="*/ 99 w 236"/>
                  <a:gd name="T55" fmla="*/ 421 h 435"/>
                  <a:gd name="T56" fmla="*/ 107 w 236"/>
                  <a:gd name="T57" fmla="*/ 435 h 435"/>
                  <a:gd name="T58" fmla="*/ 206 w 236"/>
                  <a:gd name="T59" fmla="*/ 41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435">
                    <a:moveTo>
                      <a:pt x="206" y="411"/>
                    </a:moveTo>
                    <a:lnTo>
                      <a:pt x="189" y="392"/>
                    </a:lnTo>
                    <a:lnTo>
                      <a:pt x="194" y="364"/>
                    </a:lnTo>
                    <a:lnTo>
                      <a:pt x="180" y="272"/>
                    </a:lnTo>
                    <a:lnTo>
                      <a:pt x="199" y="189"/>
                    </a:lnTo>
                    <a:lnTo>
                      <a:pt x="192" y="128"/>
                    </a:lnTo>
                    <a:lnTo>
                      <a:pt x="210" y="116"/>
                    </a:lnTo>
                    <a:lnTo>
                      <a:pt x="236" y="78"/>
                    </a:lnTo>
                    <a:lnTo>
                      <a:pt x="236" y="64"/>
                    </a:lnTo>
                    <a:lnTo>
                      <a:pt x="220" y="40"/>
                    </a:lnTo>
                    <a:lnTo>
                      <a:pt x="227" y="12"/>
                    </a:lnTo>
                    <a:lnTo>
                      <a:pt x="222" y="0"/>
                    </a:lnTo>
                    <a:lnTo>
                      <a:pt x="0" y="55"/>
                    </a:lnTo>
                    <a:lnTo>
                      <a:pt x="7" y="66"/>
                    </a:lnTo>
                    <a:lnTo>
                      <a:pt x="5" y="78"/>
                    </a:lnTo>
                    <a:lnTo>
                      <a:pt x="12" y="88"/>
                    </a:lnTo>
                    <a:lnTo>
                      <a:pt x="14" y="118"/>
                    </a:lnTo>
                    <a:lnTo>
                      <a:pt x="31" y="142"/>
                    </a:lnTo>
                    <a:lnTo>
                      <a:pt x="29" y="159"/>
                    </a:lnTo>
                    <a:lnTo>
                      <a:pt x="36" y="177"/>
                    </a:lnTo>
                    <a:lnTo>
                      <a:pt x="31" y="189"/>
                    </a:lnTo>
                    <a:lnTo>
                      <a:pt x="29" y="215"/>
                    </a:lnTo>
                    <a:lnTo>
                      <a:pt x="50" y="267"/>
                    </a:lnTo>
                    <a:lnTo>
                      <a:pt x="47" y="286"/>
                    </a:lnTo>
                    <a:lnTo>
                      <a:pt x="52" y="298"/>
                    </a:lnTo>
                    <a:lnTo>
                      <a:pt x="64" y="284"/>
                    </a:lnTo>
                    <a:lnTo>
                      <a:pt x="76" y="298"/>
                    </a:lnTo>
                    <a:lnTo>
                      <a:pt x="99" y="421"/>
                    </a:lnTo>
                    <a:lnTo>
                      <a:pt x="107" y="435"/>
                    </a:lnTo>
                    <a:lnTo>
                      <a:pt x="206" y="411"/>
                    </a:lnTo>
                    <a:close/>
                  </a:path>
                </a:pathLst>
              </a:custGeom>
              <a:grpFill/>
              <a:ln w="6350">
                <a:solidFill>
                  <a:schemeClr val="tx2"/>
                </a:solidFill>
              </a:ln>
            </p:spPr>
            <p:txBody>
              <a:bodyPr/>
              <a:lstStyle/>
              <a:p>
                <a:endParaRPr lang="en-US" kern="0" dirty="0">
                  <a:solidFill>
                    <a:srgbClr val="000000"/>
                  </a:solidFill>
                </a:endParaRPr>
              </a:p>
            </p:txBody>
          </p:sp>
          <p:sp>
            <p:nvSpPr>
              <p:cNvPr id="32" name="Freeform 47"/>
              <p:cNvSpPr>
                <a:spLocks/>
              </p:cNvSpPr>
              <p:nvPr/>
            </p:nvSpPr>
            <p:spPr bwMode="auto">
              <a:xfrm>
                <a:off x="4468620" y="2025224"/>
                <a:ext cx="114405" cy="244852"/>
              </a:xfrm>
              <a:custGeom>
                <a:avLst/>
                <a:gdLst>
                  <a:gd name="T0" fmla="*/ 8 w 194"/>
                  <a:gd name="T1" fmla="*/ 338 h 415"/>
                  <a:gd name="T2" fmla="*/ 48 w 194"/>
                  <a:gd name="T3" fmla="*/ 368 h 415"/>
                  <a:gd name="T4" fmla="*/ 69 w 194"/>
                  <a:gd name="T5" fmla="*/ 371 h 415"/>
                  <a:gd name="T6" fmla="*/ 88 w 194"/>
                  <a:gd name="T7" fmla="*/ 382 h 415"/>
                  <a:gd name="T8" fmla="*/ 111 w 194"/>
                  <a:gd name="T9" fmla="*/ 378 h 415"/>
                  <a:gd name="T10" fmla="*/ 119 w 194"/>
                  <a:gd name="T11" fmla="*/ 408 h 415"/>
                  <a:gd name="T12" fmla="*/ 123 w 194"/>
                  <a:gd name="T13" fmla="*/ 415 h 415"/>
                  <a:gd name="T14" fmla="*/ 173 w 194"/>
                  <a:gd name="T15" fmla="*/ 307 h 415"/>
                  <a:gd name="T16" fmla="*/ 171 w 194"/>
                  <a:gd name="T17" fmla="*/ 297 h 415"/>
                  <a:gd name="T18" fmla="*/ 180 w 194"/>
                  <a:gd name="T19" fmla="*/ 288 h 415"/>
                  <a:gd name="T20" fmla="*/ 185 w 194"/>
                  <a:gd name="T21" fmla="*/ 281 h 415"/>
                  <a:gd name="T22" fmla="*/ 182 w 194"/>
                  <a:gd name="T23" fmla="*/ 231 h 415"/>
                  <a:gd name="T24" fmla="*/ 185 w 194"/>
                  <a:gd name="T25" fmla="*/ 224 h 415"/>
                  <a:gd name="T26" fmla="*/ 189 w 194"/>
                  <a:gd name="T27" fmla="*/ 224 h 415"/>
                  <a:gd name="T28" fmla="*/ 194 w 194"/>
                  <a:gd name="T29" fmla="*/ 222 h 415"/>
                  <a:gd name="T30" fmla="*/ 194 w 194"/>
                  <a:gd name="T31" fmla="*/ 170 h 415"/>
                  <a:gd name="T32" fmla="*/ 189 w 194"/>
                  <a:gd name="T33" fmla="*/ 160 h 415"/>
                  <a:gd name="T34" fmla="*/ 173 w 194"/>
                  <a:gd name="T35" fmla="*/ 146 h 415"/>
                  <a:gd name="T36" fmla="*/ 154 w 194"/>
                  <a:gd name="T37" fmla="*/ 141 h 415"/>
                  <a:gd name="T38" fmla="*/ 149 w 194"/>
                  <a:gd name="T39" fmla="*/ 137 h 415"/>
                  <a:gd name="T40" fmla="*/ 147 w 194"/>
                  <a:gd name="T41" fmla="*/ 127 h 415"/>
                  <a:gd name="T42" fmla="*/ 152 w 194"/>
                  <a:gd name="T43" fmla="*/ 106 h 415"/>
                  <a:gd name="T44" fmla="*/ 159 w 194"/>
                  <a:gd name="T45" fmla="*/ 97 h 415"/>
                  <a:gd name="T46" fmla="*/ 163 w 194"/>
                  <a:gd name="T47" fmla="*/ 42 h 415"/>
                  <a:gd name="T48" fmla="*/ 43 w 194"/>
                  <a:gd name="T49" fmla="*/ 0 h 415"/>
                  <a:gd name="T50" fmla="*/ 31 w 194"/>
                  <a:gd name="T51" fmla="*/ 21 h 415"/>
                  <a:gd name="T52" fmla="*/ 19 w 194"/>
                  <a:gd name="T53" fmla="*/ 59 h 415"/>
                  <a:gd name="T54" fmla="*/ 3 w 194"/>
                  <a:gd name="T55" fmla="*/ 78 h 415"/>
                  <a:gd name="T56" fmla="*/ 17 w 194"/>
                  <a:gd name="T57" fmla="*/ 97 h 415"/>
                  <a:gd name="T58" fmla="*/ 15 w 194"/>
                  <a:gd name="T59" fmla="*/ 113 h 415"/>
                  <a:gd name="T60" fmla="*/ 5 w 194"/>
                  <a:gd name="T61" fmla="*/ 120 h 415"/>
                  <a:gd name="T62" fmla="*/ 8 w 194"/>
                  <a:gd name="T63" fmla="*/ 134 h 415"/>
                  <a:gd name="T64" fmla="*/ 5 w 194"/>
                  <a:gd name="T65" fmla="*/ 132 h 415"/>
                  <a:gd name="T66" fmla="*/ 12 w 194"/>
                  <a:gd name="T67" fmla="*/ 153 h 415"/>
                  <a:gd name="T68" fmla="*/ 26 w 194"/>
                  <a:gd name="T69" fmla="*/ 153 h 415"/>
                  <a:gd name="T70" fmla="*/ 36 w 194"/>
                  <a:gd name="T71" fmla="*/ 175 h 415"/>
                  <a:gd name="T72" fmla="*/ 48 w 194"/>
                  <a:gd name="T73" fmla="*/ 175 h 415"/>
                  <a:gd name="T74" fmla="*/ 88 w 194"/>
                  <a:gd name="T75" fmla="*/ 210 h 415"/>
                  <a:gd name="T76" fmla="*/ 45 w 194"/>
                  <a:gd name="T77" fmla="*/ 260 h 415"/>
                  <a:gd name="T78" fmla="*/ 50 w 194"/>
                  <a:gd name="T79" fmla="*/ 267 h 415"/>
                  <a:gd name="T80" fmla="*/ 45 w 194"/>
                  <a:gd name="T81" fmla="*/ 271 h 415"/>
                  <a:gd name="T82" fmla="*/ 19 w 194"/>
                  <a:gd name="T83" fmla="*/ 286 h 415"/>
                  <a:gd name="T84" fmla="*/ 8 w 194"/>
                  <a:gd name="T85" fmla="*/ 302 h 415"/>
                  <a:gd name="T86" fmla="*/ 0 w 194"/>
                  <a:gd name="T87" fmla="*/ 328 h 415"/>
                  <a:gd name="T88" fmla="*/ 8 w 194"/>
                  <a:gd name="T89" fmla="*/ 33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415">
                    <a:moveTo>
                      <a:pt x="8" y="338"/>
                    </a:moveTo>
                    <a:lnTo>
                      <a:pt x="48" y="368"/>
                    </a:lnTo>
                    <a:lnTo>
                      <a:pt x="69" y="371"/>
                    </a:lnTo>
                    <a:lnTo>
                      <a:pt x="88" y="382"/>
                    </a:lnTo>
                    <a:lnTo>
                      <a:pt x="111" y="378"/>
                    </a:lnTo>
                    <a:lnTo>
                      <a:pt x="119" y="408"/>
                    </a:lnTo>
                    <a:lnTo>
                      <a:pt x="123" y="415"/>
                    </a:lnTo>
                    <a:lnTo>
                      <a:pt x="173" y="307"/>
                    </a:lnTo>
                    <a:lnTo>
                      <a:pt x="171" y="297"/>
                    </a:lnTo>
                    <a:lnTo>
                      <a:pt x="180" y="288"/>
                    </a:lnTo>
                    <a:lnTo>
                      <a:pt x="185" y="281"/>
                    </a:lnTo>
                    <a:lnTo>
                      <a:pt x="182" y="231"/>
                    </a:lnTo>
                    <a:lnTo>
                      <a:pt x="185" y="224"/>
                    </a:lnTo>
                    <a:lnTo>
                      <a:pt x="189" y="224"/>
                    </a:lnTo>
                    <a:lnTo>
                      <a:pt x="194" y="222"/>
                    </a:lnTo>
                    <a:lnTo>
                      <a:pt x="194" y="170"/>
                    </a:lnTo>
                    <a:lnTo>
                      <a:pt x="189" y="160"/>
                    </a:lnTo>
                    <a:lnTo>
                      <a:pt x="173" y="146"/>
                    </a:lnTo>
                    <a:lnTo>
                      <a:pt x="154" y="141"/>
                    </a:lnTo>
                    <a:lnTo>
                      <a:pt x="149" y="137"/>
                    </a:lnTo>
                    <a:lnTo>
                      <a:pt x="147" y="127"/>
                    </a:lnTo>
                    <a:lnTo>
                      <a:pt x="152" y="106"/>
                    </a:lnTo>
                    <a:lnTo>
                      <a:pt x="159" y="97"/>
                    </a:lnTo>
                    <a:lnTo>
                      <a:pt x="163" y="42"/>
                    </a:lnTo>
                    <a:lnTo>
                      <a:pt x="43" y="0"/>
                    </a:lnTo>
                    <a:lnTo>
                      <a:pt x="31" y="21"/>
                    </a:lnTo>
                    <a:lnTo>
                      <a:pt x="19" y="59"/>
                    </a:lnTo>
                    <a:lnTo>
                      <a:pt x="3" y="78"/>
                    </a:lnTo>
                    <a:lnTo>
                      <a:pt x="17" y="97"/>
                    </a:lnTo>
                    <a:lnTo>
                      <a:pt x="15" y="113"/>
                    </a:lnTo>
                    <a:lnTo>
                      <a:pt x="5" y="120"/>
                    </a:lnTo>
                    <a:lnTo>
                      <a:pt x="8" y="134"/>
                    </a:lnTo>
                    <a:lnTo>
                      <a:pt x="5" y="132"/>
                    </a:lnTo>
                    <a:lnTo>
                      <a:pt x="12" y="153"/>
                    </a:lnTo>
                    <a:lnTo>
                      <a:pt x="26" y="153"/>
                    </a:lnTo>
                    <a:lnTo>
                      <a:pt x="36" y="175"/>
                    </a:lnTo>
                    <a:lnTo>
                      <a:pt x="48" y="175"/>
                    </a:lnTo>
                    <a:lnTo>
                      <a:pt x="88" y="210"/>
                    </a:lnTo>
                    <a:lnTo>
                      <a:pt x="45" y="260"/>
                    </a:lnTo>
                    <a:lnTo>
                      <a:pt x="50" y="267"/>
                    </a:lnTo>
                    <a:lnTo>
                      <a:pt x="45" y="271"/>
                    </a:lnTo>
                    <a:lnTo>
                      <a:pt x="19" y="286"/>
                    </a:lnTo>
                    <a:lnTo>
                      <a:pt x="8" y="302"/>
                    </a:lnTo>
                    <a:lnTo>
                      <a:pt x="0" y="328"/>
                    </a:lnTo>
                    <a:lnTo>
                      <a:pt x="8" y="338"/>
                    </a:lnTo>
                    <a:close/>
                  </a:path>
                </a:pathLst>
              </a:custGeom>
              <a:grpFill/>
              <a:ln w="6350">
                <a:solidFill>
                  <a:schemeClr val="tx2"/>
                </a:solidFill>
              </a:ln>
            </p:spPr>
            <p:txBody>
              <a:bodyPr/>
              <a:lstStyle/>
              <a:p>
                <a:endParaRPr lang="en-US" kern="0" dirty="0">
                  <a:solidFill>
                    <a:srgbClr val="000000"/>
                  </a:solidFill>
                </a:endParaRPr>
              </a:p>
            </p:txBody>
          </p:sp>
          <p:sp>
            <p:nvSpPr>
              <p:cNvPr id="33" name="Freeform 49"/>
              <p:cNvSpPr>
                <a:spLocks/>
              </p:cNvSpPr>
              <p:nvPr/>
            </p:nvSpPr>
            <p:spPr bwMode="auto">
              <a:xfrm>
                <a:off x="4696251" y="1896604"/>
                <a:ext cx="54254" cy="80831"/>
              </a:xfrm>
              <a:custGeom>
                <a:avLst/>
                <a:gdLst>
                  <a:gd name="T0" fmla="*/ 23 w 92"/>
                  <a:gd name="T1" fmla="*/ 137 h 137"/>
                  <a:gd name="T2" fmla="*/ 73 w 92"/>
                  <a:gd name="T3" fmla="*/ 109 h 137"/>
                  <a:gd name="T4" fmla="*/ 82 w 92"/>
                  <a:gd name="T5" fmla="*/ 97 h 137"/>
                  <a:gd name="T6" fmla="*/ 87 w 92"/>
                  <a:gd name="T7" fmla="*/ 57 h 137"/>
                  <a:gd name="T8" fmla="*/ 92 w 92"/>
                  <a:gd name="T9" fmla="*/ 50 h 137"/>
                  <a:gd name="T10" fmla="*/ 68 w 92"/>
                  <a:gd name="T11" fmla="*/ 41 h 137"/>
                  <a:gd name="T12" fmla="*/ 63 w 92"/>
                  <a:gd name="T13" fmla="*/ 24 h 137"/>
                  <a:gd name="T14" fmla="*/ 59 w 92"/>
                  <a:gd name="T15" fmla="*/ 24 h 137"/>
                  <a:gd name="T16" fmla="*/ 51 w 92"/>
                  <a:gd name="T17" fmla="*/ 0 h 137"/>
                  <a:gd name="T18" fmla="*/ 0 w 92"/>
                  <a:gd name="T19" fmla="*/ 15 h 137"/>
                  <a:gd name="T20" fmla="*/ 25 w 92"/>
                  <a:gd name="T21" fmla="*/ 119 h 137"/>
                  <a:gd name="T22" fmla="*/ 21 w 92"/>
                  <a:gd name="T23" fmla="*/ 123 h 137"/>
                  <a:gd name="T24" fmla="*/ 23 w 92"/>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37">
                    <a:moveTo>
                      <a:pt x="23" y="137"/>
                    </a:moveTo>
                    <a:lnTo>
                      <a:pt x="73" y="109"/>
                    </a:lnTo>
                    <a:lnTo>
                      <a:pt x="82" y="97"/>
                    </a:lnTo>
                    <a:lnTo>
                      <a:pt x="87" y="57"/>
                    </a:lnTo>
                    <a:lnTo>
                      <a:pt x="92" y="50"/>
                    </a:lnTo>
                    <a:lnTo>
                      <a:pt x="68" y="41"/>
                    </a:lnTo>
                    <a:lnTo>
                      <a:pt x="63" y="24"/>
                    </a:lnTo>
                    <a:lnTo>
                      <a:pt x="59" y="24"/>
                    </a:lnTo>
                    <a:lnTo>
                      <a:pt x="51" y="0"/>
                    </a:lnTo>
                    <a:lnTo>
                      <a:pt x="0" y="15"/>
                    </a:lnTo>
                    <a:lnTo>
                      <a:pt x="25" y="119"/>
                    </a:lnTo>
                    <a:lnTo>
                      <a:pt x="21" y="123"/>
                    </a:lnTo>
                    <a:lnTo>
                      <a:pt x="23" y="137"/>
                    </a:lnTo>
                    <a:close/>
                  </a:path>
                </a:pathLst>
              </a:custGeom>
              <a:grpFill/>
              <a:ln w="6350">
                <a:solidFill>
                  <a:schemeClr val="tx2"/>
                </a:solidFill>
              </a:ln>
            </p:spPr>
            <p:txBody>
              <a:bodyPr/>
              <a:lstStyle/>
              <a:p>
                <a:endParaRPr lang="en-US" kern="0" dirty="0">
                  <a:solidFill>
                    <a:srgbClr val="000000"/>
                  </a:solidFill>
                </a:endParaRPr>
              </a:p>
            </p:txBody>
          </p:sp>
          <p:sp>
            <p:nvSpPr>
              <p:cNvPr id="34" name="Freeform 51"/>
              <p:cNvSpPr>
                <a:spLocks/>
              </p:cNvSpPr>
              <p:nvPr/>
            </p:nvSpPr>
            <p:spPr bwMode="auto">
              <a:xfrm>
                <a:off x="3925490" y="2760959"/>
                <a:ext cx="419289" cy="318012"/>
              </a:xfrm>
              <a:custGeom>
                <a:avLst/>
                <a:gdLst>
                  <a:gd name="T0" fmla="*/ 421 w 711"/>
                  <a:gd name="T1" fmla="*/ 527 h 539"/>
                  <a:gd name="T2" fmla="*/ 447 w 711"/>
                  <a:gd name="T3" fmla="*/ 503 h 539"/>
                  <a:gd name="T4" fmla="*/ 466 w 711"/>
                  <a:gd name="T5" fmla="*/ 487 h 539"/>
                  <a:gd name="T6" fmla="*/ 440 w 711"/>
                  <a:gd name="T7" fmla="*/ 449 h 539"/>
                  <a:gd name="T8" fmla="*/ 525 w 711"/>
                  <a:gd name="T9" fmla="*/ 430 h 539"/>
                  <a:gd name="T10" fmla="*/ 588 w 711"/>
                  <a:gd name="T11" fmla="*/ 364 h 539"/>
                  <a:gd name="T12" fmla="*/ 605 w 711"/>
                  <a:gd name="T13" fmla="*/ 352 h 539"/>
                  <a:gd name="T14" fmla="*/ 631 w 711"/>
                  <a:gd name="T15" fmla="*/ 319 h 539"/>
                  <a:gd name="T16" fmla="*/ 647 w 711"/>
                  <a:gd name="T17" fmla="*/ 286 h 539"/>
                  <a:gd name="T18" fmla="*/ 652 w 711"/>
                  <a:gd name="T19" fmla="*/ 255 h 539"/>
                  <a:gd name="T20" fmla="*/ 711 w 711"/>
                  <a:gd name="T21" fmla="*/ 175 h 539"/>
                  <a:gd name="T22" fmla="*/ 522 w 711"/>
                  <a:gd name="T23" fmla="*/ 26 h 539"/>
                  <a:gd name="T24" fmla="*/ 359 w 711"/>
                  <a:gd name="T25" fmla="*/ 28 h 539"/>
                  <a:gd name="T26" fmla="*/ 322 w 711"/>
                  <a:gd name="T27" fmla="*/ 17 h 539"/>
                  <a:gd name="T28" fmla="*/ 125 w 711"/>
                  <a:gd name="T29" fmla="*/ 17 h 539"/>
                  <a:gd name="T30" fmla="*/ 88 w 711"/>
                  <a:gd name="T31" fmla="*/ 38 h 539"/>
                  <a:gd name="T32" fmla="*/ 73 w 711"/>
                  <a:gd name="T33" fmla="*/ 47 h 539"/>
                  <a:gd name="T34" fmla="*/ 31 w 711"/>
                  <a:gd name="T35" fmla="*/ 66 h 539"/>
                  <a:gd name="T36" fmla="*/ 14 w 711"/>
                  <a:gd name="T37" fmla="*/ 95 h 539"/>
                  <a:gd name="T38" fmla="*/ 55 w 711"/>
                  <a:gd name="T39" fmla="*/ 158 h 539"/>
                  <a:gd name="T40" fmla="*/ 88 w 711"/>
                  <a:gd name="T41" fmla="*/ 175 h 539"/>
                  <a:gd name="T42" fmla="*/ 104 w 711"/>
                  <a:gd name="T43" fmla="*/ 208 h 539"/>
                  <a:gd name="T44" fmla="*/ 128 w 711"/>
                  <a:gd name="T45" fmla="*/ 229 h 539"/>
                  <a:gd name="T46" fmla="*/ 175 w 711"/>
                  <a:gd name="T47" fmla="*/ 262 h 539"/>
                  <a:gd name="T48" fmla="*/ 194 w 711"/>
                  <a:gd name="T49" fmla="*/ 286 h 539"/>
                  <a:gd name="T50" fmla="*/ 239 w 711"/>
                  <a:gd name="T51" fmla="*/ 331 h 539"/>
                  <a:gd name="T52" fmla="*/ 255 w 711"/>
                  <a:gd name="T53" fmla="*/ 350 h 539"/>
                  <a:gd name="T54" fmla="*/ 270 w 711"/>
                  <a:gd name="T55" fmla="*/ 364 h 539"/>
                  <a:gd name="T56" fmla="*/ 312 w 711"/>
                  <a:gd name="T57" fmla="*/ 392 h 539"/>
                  <a:gd name="T58" fmla="*/ 336 w 711"/>
                  <a:gd name="T59" fmla="*/ 449 h 539"/>
                  <a:gd name="T60" fmla="*/ 383 w 711"/>
                  <a:gd name="T61" fmla="*/ 494 h 539"/>
                  <a:gd name="T62" fmla="*/ 428 w 711"/>
                  <a:gd name="T63"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1" h="539">
                    <a:moveTo>
                      <a:pt x="428" y="539"/>
                    </a:moveTo>
                    <a:lnTo>
                      <a:pt x="421" y="527"/>
                    </a:lnTo>
                    <a:lnTo>
                      <a:pt x="423" y="520"/>
                    </a:lnTo>
                    <a:lnTo>
                      <a:pt x="447" y="503"/>
                    </a:lnTo>
                    <a:lnTo>
                      <a:pt x="461" y="501"/>
                    </a:lnTo>
                    <a:lnTo>
                      <a:pt x="466" y="487"/>
                    </a:lnTo>
                    <a:lnTo>
                      <a:pt x="442" y="456"/>
                    </a:lnTo>
                    <a:lnTo>
                      <a:pt x="440" y="449"/>
                    </a:lnTo>
                    <a:lnTo>
                      <a:pt x="442" y="444"/>
                    </a:lnTo>
                    <a:lnTo>
                      <a:pt x="525" y="430"/>
                    </a:lnTo>
                    <a:lnTo>
                      <a:pt x="536" y="425"/>
                    </a:lnTo>
                    <a:lnTo>
                      <a:pt x="588" y="364"/>
                    </a:lnTo>
                    <a:lnTo>
                      <a:pt x="593" y="361"/>
                    </a:lnTo>
                    <a:lnTo>
                      <a:pt x="605" y="352"/>
                    </a:lnTo>
                    <a:lnTo>
                      <a:pt x="607" y="331"/>
                    </a:lnTo>
                    <a:lnTo>
                      <a:pt x="631" y="319"/>
                    </a:lnTo>
                    <a:lnTo>
                      <a:pt x="643" y="302"/>
                    </a:lnTo>
                    <a:lnTo>
                      <a:pt x="647" y="286"/>
                    </a:lnTo>
                    <a:lnTo>
                      <a:pt x="638" y="272"/>
                    </a:lnTo>
                    <a:lnTo>
                      <a:pt x="652" y="255"/>
                    </a:lnTo>
                    <a:lnTo>
                      <a:pt x="678" y="201"/>
                    </a:lnTo>
                    <a:lnTo>
                      <a:pt x="711" y="175"/>
                    </a:lnTo>
                    <a:lnTo>
                      <a:pt x="711" y="163"/>
                    </a:lnTo>
                    <a:lnTo>
                      <a:pt x="522" y="26"/>
                    </a:lnTo>
                    <a:lnTo>
                      <a:pt x="364" y="52"/>
                    </a:lnTo>
                    <a:lnTo>
                      <a:pt x="359" y="28"/>
                    </a:lnTo>
                    <a:lnTo>
                      <a:pt x="336" y="2"/>
                    </a:lnTo>
                    <a:lnTo>
                      <a:pt x="322" y="17"/>
                    </a:lnTo>
                    <a:lnTo>
                      <a:pt x="317" y="0"/>
                    </a:lnTo>
                    <a:lnTo>
                      <a:pt x="125" y="17"/>
                    </a:lnTo>
                    <a:lnTo>
                      <a:pt x="121" y="26"/>
                    </a:lnTo>
                    <a:lnTo>
                      <a:pt x="88" y="38"/>
                    </a:lnTo>
                    <a:lnTo>
                      <a:pt x="78" y="50"/>
                    </a:lnTo>
                    <a:lnTo>
                      <a:pt x="73" y="47"/>
                    </a:lnTo>
                    <a:lnTo>
                      <a:pt x="31" y="66"/>
                    </a:lnTo>
                    <a:lnTo>
                      <a:pt x="31" y="66"/>
                    </a:lnTo>
                    <a:lnTo>
                      <a:pt x="29" y="83"/>
                    </a:lnTo>
                    <a:lnTo>
                      <a:pt x="14" y="95"/>
                    </a:lnTo>
                    <a:lnTo>
                      <a:pt x="0" y="125"/>
                    </a:lnTo>
                    <a:lnTo>
                      <a:pt x="55" y="158"/>
                    </a:lnTo>
                    <a:lnTo>
                      <a:pt x="76" y="156"/>
                    </a:lnTo>
                    <a:lnTo>
                      <a:pt x="88" y="175"/>
                    </a:lnTo>
                    <a:lnTo>
                      <a:pt x="88" y="175"/>
                    </a:lnTo>
                    <a:lnTo>
                      <a:pt x="104" y="208"/>
                    </a:lnTo>
                    <a:lnTo>
                      <a:pt x="128" y="229"/>
                    </a:lnTo>
                    <a:lnTo>
                      <a:pt x="128" y="229"/>
                    </a:lnTo>
                    <a:lnTo>
                      <a:pt x="135" y="241"/>
                    </a:lnTo>
                    <a:lnTo>
                      <a:pt x="175" y="262"/>
                    </a:lnTo>
                    <a:lnTo>
                      <a:pt x="192" y="286"/>
                    </a:lnTo>
                    <a:lnTo>
                      <a:pt x="194" y="286"/>
                    </a:lnTo>
                    <a:lnTo>
                      <a:pt x="236" y="312"/>
                    </a:lnTo>
                    <a:lnTo>
                      <a:pt x="239" y="331"/>
                    </a:lnTo>
                    <a:lnTo>
                      <a:pt x="253" y="338"/>
                    </a:lnTo>
                    <a:lnTo>
                      <a:pt x="255" y="350"/>
                    </a:lnTo>
                    <a:lnTo>
                      <a:pt x="267" y="354"/>
                    </a:lnTo>
                    <a:lnTo>
                      <a:pt x="270" y="364"/>
                    </a:lnTo>
                    <a:lnTo>
                      <a:pt x="312" y="383"/>
                    </a:lnTo>
                    <a:lnTo>
                      <a:pt x="312" y="392"/>
                    </a:lnTo>
                    <a:lnTo>
                      <a:pt x="333" y="428"/>
                    </a:lnTo>
                    <a:lnTo>
                      <a:pt x="336" y="449"/>
                    </a:lnTo>
                    <a:lnTo>
                      <a:pt x="362" y="461"/>
                    </a:lnTo>
                    <a:lnTo>
                      <a:pt x="383" y="494"/>
                    </a:lnTo>
                    <a:lnTo>
                      <a:pt x="388" y="527"/>
                    </a:lnTo>
                    <a:lnTo>
                      <a:pt x="428" y="539"/>
                    </a:lnTo>
                    <a:close/>
                  </a:path>
                </a:pathLst>
              </a:custGeom>
              <a:grpFill/>
              <a:ln w="6350">
                <a:solidFill>
                  <a:schemeClr val="tx2"/>
                </a:solidFill>
              </a:ln>
            </p:spPr>
            <p:txBody>
              <a:bodyPr/>
              <a:lstStyle/>
              <a:p>
                <a:endParaRPr lang="en-US" kern="0" dirty="0">
                  <a:solidFill>
                    <a:srgbClr val="000000"/>
                  </a:solidFill>
                </a:endParaRPr>
              </a:p>
            </p:txBody>
          </p:sp>
          <p:sp>
            <p:nvSpPr>
              <p:cNvPr id="35" name="Freeform 53"/>
              <p:cNvSpPr>
                <a:spLocks/>
              </p:cNvSpPr>
              <p:nvPr/>
            </p:nvSpPr>
            <p:spPr bwMode="auto">
              <a:xfrm>
                <a:off x="4486901" y="2375096"/>
                <a:ext cx="43050" cy="101480"/>
              </a:xfrm>
              <a:custGeom>
                <a:avLst/>
                <a:gdLst>
                  <a:gd name="T0" fmla="*/ 12 w 73"/>
                  <a:gd name="T1" fmla="*/ 23 h 172"/>
                  <a:gd name="T2" fmla="*/ 24 w 73"/>
                  <a:gd name="T3" fmla="*/ 26 h 172"/>
                  <a:gd name="T4" fmla="*/ 24 w 73"/>
                  <a:gd name="T5" fmla="*/ 42 h 172"/>
                  <a:gd name="T6" fmla="*/ 14 w 73"/>
                  <a:gd name="T7" fmla="*/ 49 h 172"/>
                  <a:gd name="T8" fmla="*/ 0 w 73"/>
                  <a:gd name="T9" fmla="*/ 120 h 172"/>
                  <a:gd name="T10" fmla="*/ 14 w 73"/>
                  <a:gd name="T11" fmla="*/ 167 h 172"/>
                  <a:gd name="T12" fmla="*/ 21 w 73"/>
                  <a:gd name="T13" fmla="*/ 172 h 172"/>
                  <a:gd name="T14" fmla="*/ 33 w 73"/>
                  <a:gd name="T15" fmla="*/ 167 h 172"/>
                  <a:gd name="T16" fmla="*/ 40 w 73"/>
                  <a:gd name="T17" fmla="*/ 160 h 172"/>
                  <a:gd name="T18" fmla="*/ 73 w 73"/>
                  <a:gd name="T19" fmla="*/ 0 h 172"/>
                  <a:gd name="T20" fmla="*/ 12 w 73"/>
                  <a:gd name="T21" fmla="*/ 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72">
                    <a:moveTo>
                      <a:pt x="12" y="23"/>
                    </a:moveTo>
                    <a:lnTo>
                      <a:pt x="24" y="26"/>
                    </a:lnTo>
                    <a:lnTo>
                      <a:pt x="24" y="42"/>
                    </a:lnTo>
                    <a:lnTo>
                      <a:pt x="14" y="49"/>
                    </a:lnTo>
                    <a:lnTo>
                      <a:pt x="0" y="120"/>
                    </a:lnTo>
                    <a:lnTo>
                      <a:pt x="14" y="167"/>
                    </a:lnTo>
                    <a:lnTo>
                      <a:pt x="21" y="172"/>
                    </a:lnTo>
                    <a:lnTo>
                      <a:pt x="33" y="167"/>
                    </a:lnTo>
                    <a:lnTo>
                      <a:pt x="40" y="160"/>
                    </a:lnTo>
                    <a:lnTo>
                      <a:pt x="73" y="0"/>
                    </a:lnTo>
                    <a:lnTo>
                      <a:pt x="12" y="23"/>
                    </a:lnTo>
                    <a:close/>
                  </a:path>
                </a:pathLst>
              </a:custGeom>
              <a:grpFill/>
              <a:ln w="6350">
                <a:solidFill>
                  <a:schemeClr val="tx2"/>
                </a:solidFill>
              </a:ln>
            </p:spPr>
            <p:txBody>
              <a:bodyPr/>
              <a:lstStyle/>
              <a:p>
                <a:endParaRPr lang="en-US" kern="0" dirty="0">
                  <a:solidFill>
                    <a:srgbClr val="000000"/>
                  </a:solidFill>
                </a:endParaRPr>
              </a:p>
            </p:txBody>
          </p:sp>
          <p:sp>
            <p:nvSpPr>
              <p:cNvPr id="36" name="Freeform 57"/>
              <p:cNvSpPr>
                <a:spLocks/>
              </p:cNvSpPr>
              <p:nvPr/>
            </p:nvSpPr>
            <p:spPr bwMode="auto">
              <a:xfrm>
                <a:off x="3873006" y="2278926"/>
                <a:ext cx="639253" cy="355182"/>
              </a:xfrm>
              <a:custGeom>
                <a:avLst/>
                <a:gdLst>
                  <a:gd name="T0" fmla="*/ 281 w 1084"/>
                  <a:gd name="T1" fmla="*/ 562 h 602"/>
                  <a:gd name="T2" fmla="*/ 75 w 1084"/>
                  <a:gd name="T3" fmla="*/ 581 h 602"/>
                  <a:gd name="T4" fmla="*/ 108 w 1084"/>
                  <a:gd name="T5" fmla="*/ 548 h 602"/>
                  <a:gd name="T6" fmla="*/ 125 w 1084"/>
                  <a:gd name="T7" fmla="*/ 519 h 602"/>
                  <a:gd name="T8" fmla="*/ 214 w 1084"/>
                  <a:gd name="T9" fmla="*/ 418 h 602"/>
                  <a:gd name="T10" fmla="*/ 219 w 1084"/>
                  <a:gd name="T11" fmla="*/ 423 h 602"/>
                  <a:gd name="T12" fmla="*/ 222 w 1084"/>
                  <a:gd name="T13" fmla="*/ 434 h 602"/>
                  <a:gd name="T14" fmla="*/ 238 w 1084"/>
                  <a:gd name="T15" fmla="*/ 458 h 602"/>
                  <a:gd name="T16" fmla="*/ 297 w 1084"/>
                  <a:gd name="T17" fmla="*/ 453 h 602"/>
                  <a:gd name="T18" fmla="*/ 325 w 1084"/>
                  <a:gd name="T19" fmla="*/ 453 h 602"/>
                  <a:gd name="T20" fmla="*/ 373 w 1084"/>
                  <a:gd name="T21" fmla="*/ 430 h 602"/>
                  <a:gd name="T22" fmla="*/ 370 w 1084"/>
                  <a:gd name="T23" fmla="*/ 413 h 602"/>
                  <a:gd name="T24" fmla="*/ 415 w 1084"/>
                  <a:gd name="T25" fmla="*/ 399 h 602"/>
                  <a:gd name="T26" fmla="*/ 446 w 1084"/>
                  <a:gd name="T27" fmla="*/ 385 h 602"/>
                  <a:gd name="T28" fmla="*/ 451 w 1084"/>
                  <a:gd name="T29" fmla="*/ 366 h 602"/>
                  <a:gd name="T30" fmla="*/ 472 w 1084"/>
                  <a:gd name="T31" fmla="*/ 293 h 602"/>
                  <a:gd name="T32" fmla="*/ 491 w 1084"/>
                  <a:gd name="T33" fmla="*/ 243 h 602"/>
                  <a:gd name="T34" fmla="*/ 498 w 1084"/>
                  <a:gd name="T35" fmla="*/ 212 h 602"/>
                  <a:gd name="T36" fmla="*/ 514 w 1084"/>
                  <a:gd name="T37" fmla="*/ 186 h 602"/>
                  <a:gd name="T38" fmla="*/ 555 w 1084"/>
                  <a:gd name="T39" fmla="*/ 205 h 602"/>
                  <a:gd name="T40" fmla="*/ 599 w 1084"/>
                  <a:gd name="T41" fmla="*/ 132 h 602"/>
                  <a:gd name="T42" fmla="*/ 618 w 1084"/>
                  <a:gd name="T43" fmla="*/ 104 h 602"/>
                  <a:gd name="T44" fmla="*/ 647 w 1084"/>
                  <a:gd name="T45" fmla="*/ 56 h 602"/>
                  <a:gd name="T46" fmla="*/ 725 w 1084"/>
                  <a:gd name="T47" fmla="*/ 42 h 602"/>
                  <a:gd name="T48" fmla="*/ 758 w 1084"/>
                  <a:gd name="T49" fmla="*/ 9 h 602"/>
                  <a:gd name="T50" fmla="*/ 767 w 1084"/>
                  <a:gd name="T51" fmla="*/ 35 h 602"/>
                  <a:gd name="T52" fmla="*/ 803 w 1084"/>
                  <a:gd name="T53" fmla="*/ 45 h 602"/>
                  <a:gd name="T54" fmla="*/ 826 w 1084"/>
                  <a:gd name="T55" fmla="*/ 59 h 602"/>
                  <a:gd name="T56" fmla="*/ 836 w 1084"/>
                  <a:gd name="T57" fmla="*/ 63 h 602"/>
                  <a:gd name="T58" fmla="*/ 845 w 1084"/>
                  <a:gd name="T59" fmla="*/ 92 h 602"/>
                  <a:gd name="T60" fmla="*/ 836 w 1084"/>
                  <a:gd name="T61" fmla="*/ 118 h 602"/>
                  <a:gd name="T62" fmla="*/ 822 w 1084"/>
                  <a:gd name="T63" fmla="*/ 144 h 602"/>
                  <a:gd name="T64" fmla="*/ 831 w 1084"/>
                  <a:gd name="T65" fmla="*/ 156 h 602"/>
                  <a:gd name="T66" fmla="*/ 902 w 1084"/>
                  <a:gd name="T67" fmla="*/ 186 h 602"/>
                  <a:gd name="T68" fmla="*/ 980 w 1084"/>
                  <a:gd name="T69" fmla="*/ 212 h 602"/>
                  <a:gd name="T70" fmla="*/ 984 w 1084"/>
                  <a:gd name="T71" fmla="*/ 260 h 602"/>
                  <a:gd name="T72" fmla="*/ 982 w 1084"/>
                  <a:gd name="T73" fmla="*/ 285 h 602"/>
                  <a:gd name="T74" fmla="*/ 1010 w 1084"/>
                  <a:gd name="T75" fmla="*/ 309 h 602"/>
                  <a:gd name="T76" fmla="*/ 992 w 1084"/>
                  <a:gd name="T77" fmla="*/ 319 h 602"/>
                  <a:gd name="T78" fmla="*/ 1001 w 1084"/>
                  <a:gd name="T79" fmla="*/ 342 h 602"/>
                  <a:gd name="T80" fmla="*/ 1020 w 1084"/>
                  <a:gd name="T81" fmla="*/ 356 h 602"/>
                  <a:gd name="T82" fmla="*/ 987 w 1084"/>
                  <a:gd name="T83" fmla="*/ 368 h 602"/>
                  <a:gd name="T84" fmla="*/ 1001 w 1084"/>
                  <a:gd name="T85" fmla="*/ 389 h 602"/>
                  <a:gd name="T86" fmla="*/ 1022 w 1084"/>
                  <a:gd name="T87" fmla="*/ 382 h 602"/>
                  <a:gd name="T88" fmla="*/ 1072 w 1084"/>
                  <a:gd name="T89" fmla="*/ 382 h 602"/>
                  <a:gd name="T90" fmla="*/ 975 w 1084"/>
                  <a:gd name="T91" fmla="*/ 43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4" h="602">
                    <a:moveTo>
                      <a:pt x="975" y="439"/>
                    </a:moveTo>
                    <a:lnTo>
                      <a:pt x="281" y="562"/>
                    </a:lnTo>
                    <a:lnTo>
                      <a:pt x="0" y="602"/>
                    </a:lnTo>
                    <a:lnTo>
                      <a:pt x="75" y="581"/>
                    </a:lnTo>
                    <a:lnTo>
                      <a:pt x="82" y="560"/>
                    </a:lnTo>
                    <a:lnTo>
                      <a:pt x="108" y="548"/>
                    </a:lnTo>
                    <a:lnTo>
                      <a:pt x="108" y="531"/>
                    </a:lnTo>
                    <a:lnTo>
                      <a:pt x="125" y="519"/>
                    </a:lnTo>
                    <a:lnTo>
                      <a:pt x="125" y="505"/>
                    </a:lnTo>
                    <a:lnTo>
                      <a:pt x="214" y="418"/>
                    </a:lnTo>
                    <a:lnTo>
                      <a:pt x="214" y="418"/>
                    </a:lnTo>
                    <a:lnTo>
                      <a:pt x="219" y="423"/>
                    </a:lnTo>
                    <a:lnTo>
                      <a:pt x="214" y="430"/>
                    </a:lnTo>
                    <a:lnTo>
                      <a:pt x="222" y="434"/>
                    </a:lnTo>
                    <a:lnTo>
                      <a:pt x="224" y="446"/>
                    </a:lnTo>
                    <a:lnTo>
                      <a:pt x="238" y="458"/>
                    </a:lnTo>
                    <a:lnTo>
                      <a:pt x="271" y="470"/>
                    </a:lnTo>
                    <a:lnTo>
                      <a:pt x="297" y="453"/>
                    </a:lnTo>
                    <a:lnTo>
                      <a:pt x="304" y="441"/>
                    </a:lnTo>
                    <a:lnTo>
                      <a:pt x="325" y="453"/>
                    </a:lnTo>
                    <a:lnTo>
                      <a:pt x="368" y="434"/>
                    </a:lnTo>
                    <a:lnTo>
                      <a:pt x="373" y="430"/>
                    </a:lnTo>
                    <a:lnTo>
                      <a:pt x="368" y="420"/>
                    </a:lnTo>
                    <a:lnTo>
                      <a:pt x="370" y="413"/>
                    </a:lnTo>
                    <a:lnTo>
                      <a:pt x="387" y="420"/>
                    </a:lnTo>
                    <a:lnTo>
                      <a:pt x="415" y="399"/>
                    </a:lnTo>
                    <a:lnTo>
                      <a:pt x="425" y="404"/>
                    </a:lnTo>
                    <a:lnTo>
                      <a:pt x="446" y="385"/>
                    </a:lnTo>
                    <a:lnTo>
                      <a:pt x="441" y="378"/>
                    </a:lnTo>
                    <a:lnTo>
                      <a:pt x="451" y="366"/>
                    </a:lnTo>
                    <a:lnTo>
                      <a:pt x="441" y="356"/>
                    </a:lnTo>
                    <a:lnTo>
                      <a:pt x="472" y="293"/>
                    </a:lnTo>
                    <a:lnTo>
                      <a:pt x="477" y="262"/>
                    </a:lnTo>
                    <a:lnTo>
                      <a:pt x="491" y="243"/>
                    </a:lnTo>
                    <a:lnTo>
                      <a:pt x="488" y="234"/>
                    </a:lnTo>
                    <a:lnTo>
                      <a:pt x="498" y="212"/>
                    </a:lnTo>
                    <a:lnTo>
                      <a:pt x="500" y="184"/>
                    </a:lnTo>
                    <a:lnTo>
                      <a:pt x="514" y="186"/>
                    </a:lnTo>
                    <a:lnTo>
                      <a:pt x="522" y="200"/>
                    </a:lnTo>
                    <a:lnTo>
                      <a:pt x="555" y="205"/>
                    </a:lnTo>
                    <a:lnTo>
                      <a:pt x="581" y="122"/>
                    </a:lnTo>
                    <a:lnTo>
                      <a:pt x="599" y="132"/>
                    </a:lnTo>
                    <a:lnTo>
                      <a:pt x="611" y="101"/>
                    </a:lnTo>
                    <a:lnTo>
                      <a:pt x="618" y="104"/>
                    </a:lnTo>
                    <a:lnTo>
                      <a:pt x="628" y="92"/>
                    </a:lnTo>
                    <a:lnTo>
                      <a:pt x="647" y="56"/>
                    </a:lnTo>
                    <a:lnTo>
                      <a:pt x="649" y="0"/>
                    </a:lnTo>
                    <a:lnTo>
                      <a:pt x="725" y="42"/>
                    </a:lnTo>
                    <a:lnTo>
                      <a:pt x="732" y="7"/>
                    </a:lnTo>
                    <a:lnTo>
                      <a:pt x="758" y="9"/>
                    </a:lnTo>
                    <a:lnTo>
                      <a:pt x="772" y="16"/>
                    </a:lnTo>
                    <a:lnTo>
                      <a:pt x="767" y="35"/>
                    </a:lnTo>
                    <a:lnTo>
                      <a:pt x="779" y="45"/>
                    </a:lnTo>
                    <a:lnTo>
                      <a:pt x="803" y="45"/>
                    </a:lnTo>
                    <a:lnTo>
                      <a:pt x="812" y="56"/>
                    </a:lnTo>
                    <a:lnTo>
                      <a:pt x="826" y="59"/>
                    </a:lnTo>
                    <a:lnTo>
                      <a:pt x="836" y="63"/>
                    </a:lnTo>
                    <a:lnTo>
                      <a:pt x="836" y="63"/>
                    </a:lnTo>
                    <a:lnTo>
                      <a:pt x="843" y="71"/>
                    </a:lnTo>
                    <a:lnTo>
                      <a:pt x="845" y="92"/>
                    </a:lnTo>
                    <a:lnTo>
                      <a:pt x="836" y="99"/>
                    </a:lnTo>
                    <a:lnTo>
                      <a:pt x="836" y="118"/>
                    </a:lnTo>
                    <a:lnTo>
                      <a:pt x="826" y="125"/>
                    </a:lnTo>
                    <a:lnTo>
                      <a:pt x="822" y="144"/>
                    </a:lnTo>
                    <a:lnTo>
                      <a:pt x="824" y="148"/>
                    </a:lnTo>
                    <a:lnTo>
                      <a:pt x="831" y="156"/>
                    </a:lnTo>
                    <a:lnTo>
                      <a:pt x="873" y="167"/>
                    </a:lnTo>
                    <a:lnTo>
                      <a:pt x="902" y="186"/>
                    </a:lnTo>
                    <a:lnTo>
                      <a:pt x="963" y="196"/>
                    </a:lnTo>
                    <a:lnTo>
                      <a:pt x="980" y="212"/>
                    </a:lnTo>
                    <a:lnTo>
                      <a:pt x="984" y="226"/>
                    </a:lnTo>
                    <a:lnTo>
                      <a:pt x="984" y="260"/>
                    </a:lnTo>
                    <a:lnTo>
                      <a:pt x="975" y="264"/>
                    </a:lnTo>
                    <a:lnTo>
                      <a:pt x="982" y="285"/>
                    </a:lnTo>
                    <a:lnTo>
                      <a:pt x="996" y="290"/>
                    </a:lnTo>
                    <a:lnTo>
                      <a:pt x="1010" y="309"/>
                    </a:lnTo>
                    <a:lnTo>
                      <a:pt x="1001" y="311"/>
                    </a:lnTo>
                    <a:lnTo>
                      <a:pt x="992" y="319"/>
                    </a:lnTo>
                    <a:lnTo>
                      <a:pt x="994" y="328"/>
                    </a:lnTo>
                    <a:lnTo>
                      <a:pt x="1001" y="342"/>
                    </a:lnTo>
                    <a:lnTo>
                      <a:pt x="1015" y="347"/>
                    </a:lnTo>
                    <a:lnTo>
                      <a:pt x="1020" y="356"/>
                    </a:lnTo>
                    <a:lnTo>
                      <a:pt x="1010" y="363"/>
                    </a:lnTo>
                    <a:lnTo>
                      <a:pt x="987" y="368"/>
                    </a:lnTo>
                    <a:lnTo>
                      <a:pt x="987" y="382"/>
                    </a:lnTo>
                    <a:lnTo>
                      <a:pt x="1001" y="389"/>
                    </a:lnTo>
                    <a:lnTo>
                      <a:pt x="1018" y="389"/>
                    </a:lnTo>
                    <a:lnTo>
                      <a:pt x="1022" y="382"/>
                    </a:lnTo>
                    <a:lnTo>
                      <a:pt x="1027" y="380"/>
                    </a:lnTo>
                    <a:lnTo>
                      <a:pt x="1072" y="382"/>
                    </a:lnTo>
                    <a:lnTo>
                      <a:pt x="1084" y="415"/>
                    </a:lnTo>
                    <a:lnTo>
                      <a:pt x="975" y="439"/>
                    </a:lnTo>
                    <a:close/>
                  </a:path>
                </a:pathLst>
              </a:custGeom>
              <a:grpFill/>
              <a:ln w="6350">
                <a:solidFill>
                  <a:schemeClr val="tx2"/>
                </a:solidFill>
              </a:ln>
            </p:spPr>
            <p:txBody>
              <a:bodyPr/>
              <a:lstStyle/>
              <a:p>
                <a:endParaRPr lang="en-US" kern="0" dirty="0">
                  <a:solidFill>
                    <a:srgbClr val="000000"/>
                  </a:solidFill>
                </a:endParaRPr>
              </a:p>
            </p:txBody>
          </p:sp>
          <p:sp>
            <p:nvSpPr>
              <p:cNvPr id="37" name="Freeform 59"/>
              <p:cNvSpPr>
                <a:spLocks/>
              </p:cNvSpPr>
              <p:nvPr/>
            </p:nvSpPr>
            <p:spPr bwMode="auto">
              <a:xfrm>
                <a:off x="2875204" y="2283056"/>
                <a:ext cx="547847" cy="473773"/>
              </a:xfrm>
              <a:custGeom>
                <a:avLst/>
                <a:gdLst>
                  <a:gd name="T0" fmla="*/ 0 w 929"/>
                  <a:gd name="T1" fmla="*/ 12 h 803"/>
                  <a:gd name="T2" fmla="*/ 10 w 929"/>
                  <a:gd name="T3" fmla="*/ 28 h 803"/>
                  <a:gd name="T4" fmla="*/ 38 w 929"/>
                  <a:gd name="T5" fmla="*/ 75 h 803"/>
                  <a:gd name="T6" fmla="*/ 47 w 929"/>
                  <a:gd name="T7" fmla="*/ 99 h 803"/>
                  <a:gd name="T8" fmla="*/ 88 w 929"/>
                  <a:gd name="T9" fmla="*/ 141 h 803"/>
                  <a:gd name="T10" fmla="*/ 121 w 929"/>
                  <a:gd name="T11" fmla="*/ 163 h 803"/>
                  <a:gd name="T12" fmla="*/ 88 w 929"/>
                  <a:gd name="T13" fmla="*/ 198 h 803"/>
                  <a:gd name="T14" fmla="*/ 128 w 929"/>
                  <a:gd name="T15" fmla="*/ 257 h 803"/>
                  <a:gd name="T16" fmla="*/ 163 w 929"/>
                  <a:gd name="T17" fmla="*/ 734 h 803"/>
                  <a:gd name="T18" fmla="*/ 803 w 929"/>
                  <a:gd name="T19" fmla="*/ 734 h 803"/>
                  <a:gd name="T20" fmla="*/ 763 w 929"/>
                  <a:gd name="T21" fmla="*/ 803 h 803"/>
                  <a:gd name="T22" fmla="*/ 869 w 929"/>
                  <a:gd name="T23" fmla="*/ 772 h 803"/>
                  <a:gd name="T24" fmla="*/ 874 w 929"/>
                  <a:gd name="T25" fmla="*/ 751 h 803"/>
                  <a:gd name="T26" fmla="*/ 879 w 929"/>
                  <a:gd name="T27" fmla="*/ 730 h 803"/>
                  <a:gd name="T28" fmla="*/ 879 w 929"/>
                  <a:gd name="T29" fmla="*/ 697 h 803"/>
                  <a:gd name="T30" fmla="*/ 895 w 929"/>
                  <a:gd name="T31" fmla="*/ 685 h 803"/>
                  <a:gd name="T32" fmla="*/ 929 w 929"/>
                  <a:gd name="T33" fmla="*/ 656 h 803"/>
                  <a:gd name="T34" fmla="*/ 917 w 929"/>
                  <a:gd name="T35" fmla="*/ 619 h 803"/>
                  <a:gd name="T36" fmla="*/ 900 w 929"/>
                  <a:gd name="T37" fmla="*/ 604 h 803"/>
                  <a:gd name="T38" fmla="*/ 891 w 929"/>
                  <a:gd name="T39" fmla="*/ 609 h 803"/>
                  <a:gd name="T40" fmla="*/ 869 w 929"/>
                  <a:gd name="T41" fmla="*/ 571 h 803"/>
                  <a:gd name="T42" fmla="*/ 865 w 929"/>
                  <a:gd name="T43" fmla="*/ 519 h 803"/>
                  <a:gd name="T44" fmla="*/ 806 w 929"/>
                  <a:gd name="T45" fmla="*/ 453 h 803"/>
                  <a:gd name="T46" fmla="*/ 742 w 929"/>
                  <a:gd name="T47" fmla="*/ 411 h 803"/>
                  <a:gd name="T48" fmla="*/ 761 w 929"/>
                  <a:gd name="T49" fmla="*/ 338 h 803"/>
                  <a:gd name="T50" fmla="*/ 768 w 929"/>
                  <a:gd name="T51" fmla="*/ 304 h 803"/>
                  <a:gd name="T52" fmla="*/ 747 w 929"/>
                  <a:gd name="T53" fmla="*/ 286 h 803"/>
                  <a:gd name="T54" fmla="*/ 709 w 929"/>
                  <a:gd name="T55" fmla="*/ 295 h 803"/>
                  <a:gd name="T56" fmla="*/ 690 w 929"/>
                  <a:gd name="T57" fmla="*/ 281 h 803"/>
                  <a:gd name="T58" fmla="*/ 638 w 929"/>
                  <a:gd name="T59" fmla="*/ 201 h 803"/>
                  <a:gd name="T60" fmla="*/ 591 w 929"/>
                  <a:gd name="T61" fmla="*/ 153 h 803"/>
                  <a:gd name="T62" fmla="*/ 572 w 929"/>
                  <a:gd name="T63" fmla="*/ 40 h 803"/>
                  <a:gd name="T64" fmla="*/ 451 w 929"/>
                  <a:gd name="T65" fmla="*/ 2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9" h="803">
                    <a:moveTo>
                      <a:pt x="451" y="2"/>
                    </a:moveTo>
                    <a:lnTo>
                      <a:pt x="0" y="12"/>
                    </a:lnTo>
                    <a:lnTo>
                      <a:pt x="0" y="23"/>
                    </a:lnTo>
                    <a:lnTo>
                      <a:pt x="10" y="28"/>
                    </a:lnTo>
                    <a:lnTo>
                      <a:pt x="14" y="64"/>
                    </a:lnTo>
                    <a:lnTo>
                      <a:pt x="38" y="75"/>
                    </a:lnTo>
                    <a:lnTo>
                      <a:pt x="38" y="85"/>
                    </a:lnTo>
                    <a:lnTo>
                      <a:pt x="47" y="99"/>
                    </a:lnTo>
                    <a:lnTo>
                      <a:pt x="47" y="113"/>
                    </a:lnTo>
                    <a:lnTo>
                      <a:pt x="88" y="141"/>
                    </a:lnTo>
                    <a:lnTo>
                      <a:pt x="109" y="137"/>
                    </a:lnTo>
                    <a:lnTo>
                      <a:pt x="121" y="163"/>
                    </a:lnTo>
                    <a:lnTo>
                      <a:pt x="107" y="165"/>
                    </a:lnTo>
                    <a:lnTo>
                      <a:pt x="88" y="198"/>
                    </a:lnTo>
                    <a:lnTo>
                      <a:pt x="116" y="227"/>
                    </a:lnTo>
                    <a:lnTo>
                      <a:pt x="128" y="257"/>
                    </a:lnTo>
                    <a:lnTo>
                      <a:pt x="156" y="267"/>
                    </a:lnTo>
                    <a:lnTo>
                      <a:pt x="163" y="734"/>
                    </a:lnTo>
                    <a:lnTo>
                      <a:pt x="787" y="711"/>
                    </a:lnTo>
                    <a:lnTo>
                      <a:pt x="803" y="734"/>
                    </a:lnTo>
                    <a:lnTo>
                      <a:pt x="803" y="751"/>
                    </a:lnTo>
                    <a:lnTo>
                      <a:pt x="763" y="803"/>
                    </a:lnTo>
                    <a:lnTo>
                      <a:pt x="855" y="798"/>
                    </a:lnTo>
                    <a:lnTo>
                      <a:pt x="869" y="772"/>
                    </a:lnTo>
                    <a:lnTo>
                      <a:pt x="858" y="753"/>
                    </a:lnTo>
                    <a:lnTo>
                      <a:pt x="874" y="751"/>
                    </a:lnTo>
                    <a:lnTo>
                      <a:pt x="865" y="739"/>
                    </a:lnTo>
                    <a:lnTo>
                      <a:pt x="879" y="730"/>
                    </a:lnTo>
                    <a:lnTo>
                      <a:pt x="869" y="699"/>
                    </a:lnTo>
                    <a:lnTo>
                      <a:pt x="879" y="697"/>
                    </a:lnTo>
                    <a:lnTo>
                      <a:pt x="884" y="716"/>
                    </a:lnTo>
                    <a:lnTo>
                      <a:pt x="895" y="685"/>
                    </a:lnTo>
                    <a:lnTo>
                      <a:pt x="917" y="692"/>
                    </a:lnTo>
                    <a:lnTo>
                      <a:pt x="929" y="656"/>
                    </a:lnTo>
                    <a:lnTo>
                      <a:pt x="929" y="621"/>
                    </a:lnTo>
                    <a:lnTo>
                      <a:pt x="917" y="619"/>
                    </a:lnTo>
                    <a:lnTo>
                      <a:pt x="905" y="602"/>
                    </a:lnTo>
                    <a:lnTo>
                      <a:pt x="900" y="604"/>
                    </a:lnTo>
                    <a:lnTo>
                      <a:pt x="905" y="619"/>
                    </a:lnTo>
                    <a:lnTo>
                      <a:pt x="891" y="609"/>
                    </a:lnTo>
                    <a:lnTo>
                      <a:pt x="877" y="576"/>
                    </a:lnTo>
                    <a:lnTo>
                      <a:pt x="869" y="571"/>
                    </a:lnTo>
                    <a:lnTo>
                      <a:pt x="879" y="545"/>
                    </a:lnTo>
                    <a:lnTo>
                      <a:pt x="865" y="519"/>
                    </a:lnTo>
                    <a:lnTo>
                      <a:pt x="862" y="498"/>
                    </a:lnTo>
                    <a:lnTo>
                      <a:pt x="806" y="453"/>
                    </a:lnTo>
                    <a:lnTo>
                      <a:pt x="789" y="451"/>
                    </a:lnTo>
                    <a:lnTo>
                      <a:pt x="742" y="411"/>
                    </a:lnTo>
                    <a:lnTo>
                      <a:pt x="740" y="387"/>
                    </a:lnTo>
                    <a:lnTo>
                      <a:pt x="761" y="338"/>
                    </a:lnTo>
                    <a:lnTo>
                      <a:pt x="758" y="321"/>
                    </a:lnTo>
                    <a:lnTo>
                      <a:pt x="768" y="304"/>
                    </a:lnTo>
                    <a:lnTo>
                      <a:pt x="768" y="300"/>
                    </a:lnTo>
                    <a:lnTo>
                      <a:pt x="747" y="286"/>
                    </a:lnTo>
                    <a:lnTo>
                      <a:pt x="723" y="281"/>
                    </a:lnTo>
                    <a:lnTo>
                      <a:pt x="709" y="295"/>
                    </a:lnTo>
                    <a:lnTo>
                      <a:pt x="699" y="295"/>
                    </a:lnTo>
                    <a:lnTo>
                      <a:pt x="690" y="281"/>
                    </a:lnTo>
                    <a:lnTo>
                      <a:pt x="673" y="224"/>
                    </a:lnTo>
                    <a:lnTo>
                      <a:pt x="638" y="201"/>
                    </a:lnTo>
                    <a:lnTo>
                      <a:pt x="629" y="184"/>
                    </a:lnTo>
                    <a:lnTo>
                      <a:pt x="591" y="153"/>
                    </a:lnTo>
                    <a:lnTo>
                      <a:pt x="567" y="85"/>
                    </a:lnTo>
                    <a:lnTo>
                      <a:pt x="572" y="40"/>
                    </a:lnTo>
                    <a:lnTo>
                      <a:pt x="534" y="0"/>
                    </a:lnTo>
                    <a:lnTo>
                      <a:pt x="451" y="2"/>
                    </a:lnTo>
                    <a:close/>
                  </a:path>
                </a:pathLst>
              </a:custGeom>
              <a:grpFill/>
              <a:ln w="6350">
                <a:solidFill>
                  <a:schemeClr val="tx2"/>
                </a:solidFill>
              </a:ln>
            </p:spPr>
            <p:txBody>
              <a:bodyPr/>
              <a:lstStyle/>
              <a:p>
                <a:endParaRPr lang="en-US" kern="0" dirty="0">
                  <a:solidFill>
                    <a:srgbClr val="000000"/>
                  </a:solidFill>
                </a:endParaRPr>
              </a:p>
            </p:txBody>
          </p:sp>
          <p:sp>
            <p:nvSpPr>
              <p:cNvPr id="38" name="Freeform 61"/>
              <p:cNvSpPr>
                <a:spLocks/>
              </p:cNvSpPr>
              <p:nvPr/>
            </p:nvSpPr>
            <p:spPr bwMode="auto">
              <a:xfrm>
                <a:off x="2274872" y="1399230"/>
                <a:ext cx="540770" cy="334533"/>
              </a:xfrm>
              <a:custGeom>
                <a:avLst/>
                <a:gdLst>
                  <a:gd name="T0" fmla="*/ 817 w 917"/>
                  <a:gd name="T1" fmla="*/ 38 h 567"/>
                  <a:gd name="T2" fmla="*/ 357 w 917"/>
                  <a:gd name="T3" fmla="*/ 21 h 567"/>
                  <a:gd name="T4" fmla="*/ 45 w 917"/>
                  <a:gd name="T5" fmla="*/ 0 h 567"/>
                  <a:gd name="T6" fmla="*/ 0 w 917"/>
                  <a:gd name="T7" fmla="*/ 527 h 567"/>
                  <a:gd name="T8" fmla="*/ 865 w 917"/>
                  <a:gd name="T9" fmla="*/ 567 h 567"/>
                  <a:gd name="T10" fmla="*/ 917 w 917"/>
                  <a:gd name="T11" fmla="*/ 567 h 567"/>
                  <a:gd name="T12" fmla="*/ 912 w 917"/>
                  <a:gd name="T13" fmla="*/ 501 h 567"/>
                  <a:gd name="T14" fmla="*/ 898 w 917"/>
                  <a:gd name="T15" fmla="*/ 480 h 567"/>
                  <a:gd name="T16" fmla="*/ 888 w 917"/>
                  <a:gd name="T17" fmla="*/ 444 h 567"/>
                  <a:gd name="T18" fmla="*/ 893 w 917"/>
                  <a:gd name="T19" fmla="*/ 397 h 567"/>
                  <a:gd name="T20" fmla="*/ 888 w 917"/>
                  <a:gd name="T21" fmla="*/ 395 h 567"/>
                  <a:gd name="T22" fmla="*/ 884 w 917"/>
                  <a:gd name="T23" fmla="*/ 276 h 567"/>
                  <a:gd name="T24" fmla="*/ 851 w 917"/>
                  <a:gd name="T25" fmla="*/ 180 h 567"/>
                  <a:gd name="T26" fmla="*/ 851 w 917"/>
                  <a:gd name="T27" fmla="*/ 111 h 567"/>
                  <a:gd name="T28" fmla="*/ 858 w 917"/>
                  <a:gd name="T29" fmla="*/ 92 h 567"/>
                  <a:gd name="T30" fmla="*/ 841 w 917"/>
                  <a:gd name="T31" fmla="*/ 40 h 567"/>
                  <a:gd name="T32" fmla="*/ 841 w 917"/>
                  <a:gd name="T33" fmla="*/ 40 h 567"/>
                  <a:gd name="T34" fmla="*/ 817 w 917"/>
                  <a:gd name="T35" fmla="*/ 3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7" h="567">
                    <a:moveTo>
                      <a:pt x="817" y="38"/>
                    </a:moveTo>
                    <a:lnTo>
                      <a:pt x="357" y="21"/>
                    </a:lnTo>
                    <a:lnTo>
                      <a:pt x="45" y="0"/>
                    </a:lnTo>
                    <a:lnTo>
                      <a:pt x="0" y="527"/>
                    </a:lnTo>
                    <a:lnTo>
                      <a:pt x="865" y="567"/>
                    </a:lnTo>
                    <a:lnTo>
                      <a:pt x="917" y="567"/>
                    </a:lnTo>
                    <a:lnTo>
                      <a:pt x="912" y="501"/>
                    </a:lnTo>
                    <a:lnTo>
                      <a:pt x="898" y="480"/>
                    </a:lnTo>
                    <a:lnTo>
                      <a:pt x="888" y="444"/>
                    </a:lnTo>
                    <a:lnTo>
                      <a:pt x="893" y="397"/>
                    </a:lnTo>
                    <a:lnTo>
                      <a:pt x="888" y="395"/>
                    </a:lnTo>
                    <a:lnTo>
                      <a:pt x="884" y="276"/>
                    </a:lnTo>
                    <a:lnTo>
                      <a:pt x="851" y="180"/>
                    </a:lnTo>
                    <a:lnTo>
                      <a:pt x="851" y="111"/>
                    </a:lnTo>
                    <a:lnTo>
                      <a:pt x="858" y="92"/>
                    </a:lnTo>
                    <a:lnTo>
                      <a:pt x="841" y="40"/>
                    </a:lnTo>
                    <a:lnTo>
                      <a:pt x="841" y="40"/>
                    </a:lnTo>
                    <a:lnTo>
                      <a:pt x="817" y="38"/>
                    </a:lnTo>
                    <a:close/>
                  </a:path>
                </a:pathLst>
              </a:custGeom>
              <a:grpFill/>
              <a:ln w="6350">
                <a:solidFill>
                  <a:schemeClr val="tx2"/>
                </a:solidFill>
              </a:ln>
            </p:spPr>
            <p:txBody>
              <a:bodyPr/>
              <a:lstStyle/>
              <a:p>
                <a:endParaRPr lang="en-US" kern="0" dirty="0">
                  <a:solidFill>
                    <a:srgbClr val="000000"/>
                  </a:solidFill>
                </a:endParaRPr>
              </a:p>
            </p:txBody>
          </p:sp>
          <p:sp>
            <p:nvSpPr>
              <p:cNvPr id="39" name="Freeform 67"/>
              <p:cNvSpPr>
                <a:spLocks/>
              </p:cNvSpPr>
              <p:nvPr/>
            </p:nvSpPr>
            <p:spPr bwMode="auto">
              <a:xfrm>
                <a:off x="4660867" y="1304240"/>
                <a:ext cx="309602" cy="474363"/>
              </a:xfrm>
              <a:custGeom>
                <a:avLst/>
                <a:gdLst>
                  <a:gd name="T0" fmla="*/ 0 w 525"/>
                  <a:gd name="T1" fmla="*/ 445 h 804"/>
                  <a:gd name="T2" fmla="*/ 43 w 525"/>
                  <a:gd name="T3" fmla="*/ 435 h 804"/>
                  <a:gd name="T4" fmla="*/ 41 w 525"/>
                  <a:gd name="T5" fmla="*/ 419 h 804"/>
                  <a:gd name="T6" fmla="*/ 60 w 525"/>
                  <a:gd name="T7" fmla="*/ 414 h 804"/>
                  <a:gd name="T8" fmla="*/ 50 w 525"/>
                  <a:gd name="T9" fmla="*/ 393 h 804"/>
                  <a:gd name="T10" fmla="*/ 69 w 525"/>
                  <a:gd name="T11" fmla="*/ 357 h 804"/>
                  <a:gd name="T12" fmla="*/ 90 w 525"/>
                  <a:gd name="T13" fmla="*/ 33 h 804"/>
                  <a:gd name="T14" fmla="*/ 114 w 525"/>
                  <a:gd name="T15" fmla="*/ 19 h 804"/>
                  <a:gd name="T16" fmla="*/ 149 w 525"/>
                  <a:gd name="T17" fmla="*/ 48 h 804"/>
                  <a:gd name="T18" fmla="*/ 213 w 525"/>
                  <a:gd name="T19" fmla="*/ 31 h 804"/>
                  <a:gd name="T20" fmla="*/ 237 w 525"/>
                  <a:gd name="T21" fmla="*/ 0 h 804"/>
                  <a:gd name="T22" fmla="*/ 378 w 525"/>
                  <a:gd name="T23" fmla="*/ 263 h 804"/>
                  <a:gd name="T24" fmla="*/ 430 w 525"/>
                  <a:gd name="T25" fmla="*/ 315 h 804"/>
                  <a:gd name="T26" fmla="*/ 463 w 525"/>
                  <a:gd name="T27" fmla="*/ 329 h 804"/>
                  <a:gd name="T28" fmla="*/ 492 w 525"/>
                  <a:gd name="T29" fmla="*/ 322 h 804"/>
                  <a:gd name="T30" fmla="*/ 508 w 525"/>
                  <a:gd name="T31" fmla="*/ 348 h 804"/>
                  <a:gd name="T32" fmla="*/ 504 w 525"/>
                  <a:gd name="T33" fmla="*/ 369 h 804"/>
                  <a:gd name="T34" fmla="*/ 525 w 525"/>
                  <a:gd name="T35" fmla="*/ 376 h 804"/>
                  <a:gd name="T36" fmla="*/ 515 w 525"/>
                  <a:gd name="T37" fmla="*/ 402 h 804"/>
                  <a:gd name="T38" fmla="*/ 494 w 525"/>
                  <a:gd name="T39" fmla="*/ 419 h 804"/>
                  <a:gd name="T40" fmla="*/ 473 w 525"/>
                  <a:gd name="T41" fmla="*/ 435 h 804"/>
                  <a:gd name="T42" fmla="*/ 437 w 525"/>
                  <a:gd name="T43" fmla="*/ 466 h 804"/>
                  <a:gd name="T44" fmla="*/ 414 w 525"/>
                  <a:gd name="T45" fmla="*/ 480 h 804"/>
                  <a:gd name="T46" fmla="*/ 400 w 525"/>
                  <a:gd name="T47" fmla="*/ 513 h 804"/>
                  <a:gd name="T48" fmla="*/ 367 w 525"/>
                  <a:gd name="T49" fmla="*/ 508 h 804"/>
                  <a:gd name="T50" fmla="*/ 345 w 525"/>
                  <a:gd name="T51" fmla="*/ 518 h 804"/>
                  <a:gd name="T52" fmla="*/ 331 w 525"/>
                  <a:gd name="T53" fmla="*/ 492 h 804"/>
                  <a:gd name="T54" fmla="*/ 319 w 525"/>
                  <a:gd name="T55" fmla="*/ 496 h 804"/>
                  <a:gd name="T56" fmla="*/ 312 w 525"/>
                  <a:gd name="T57" fmla="*/ 532 h 804"/>
                  <a:gd name="T58" fmla="*/ 312 w 525"/>
                  <a:gd name="T59" fmla="*/ 565 h 804"/>
                  <a:gd name="T60" fmla="*/ 303 w 525"/>
                  <a:gd name="T61" fmla="*/ 593 h 804"/>
                  <a:gd name="T62" fmla="*/ 279 w 525"/>
                  <a:gd name="T63" fmla="*/ 603 h 804"/>
                  <a:gd name="T64" fmla="*/ 267 w 525"/>
                  <a:gd name="T65" fmla="*/ 626 h 804"/>
                  <a:gd name="T66" fmla="*/ 251 w 525"/>
                  <a:gd name="T67" fmla="*/ 619 h 804"/>
                  <a:gd name="T68" fmla="*/ 246 w 525"/>
                  <a:gd name="T69" fmla="*/ 645 h 804"/>
                  <a:gd name="T70" fmla="*/ 237 w 525"/>
                  <a:gd name="T71" fmla="*/ 657 h 804"/>
                  <a:gd name="T72" fmla="*/ 218 w 525"/>
                  <a:gd name="T73" fmla="*/ 643 h 804"/>
                  <a:gd name="T74" fmla="*/ 189 w 525"/>
                  <a:gd name="T75" fmla="*/ 678 h 804"/>
                  <a:gd name="T76" fmla="*/ 171 w 525"/>
                  <a:gd name="T77" fmla="*/ 766 h 804"/>
                  <a:gd name="T78" fmla="*/ 130 w 525"/>
                  <a:gd name="T79" fmla="*/ 794 h 804"/>
                  <a:gd name="T80" fmla="*/ 100 w 525"/>
                  <a:gd name="T81" fmla="*/ 759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5" h="804">
                    <a:moveTo>
                      <a:pt x="52" y="600"/>
                    </a:moveTo>
                    <a:lnTo>
                      <a:pt x="0" y="445"/>
                    </a:lnTo>
                    <a:lnTo>
                      <a:pt x="17" y="430"/>
                    </a:lnTo>
                    <a:lnTo>
                      <a:pt x="43" y="435"/>
                    </a:lnTo>
                    <a:lnTo>
                      <a:pt x="38" y="421"/>
                    </a:lnTo>
                    <a:lnTo>
                      <a:pt x="41" y="419"/>
                    </a:lnTo>
                    <a:lnTo>
                      <a:pt x="60" y="421"/>
                    </a:lnTo>
                    <a:lnTo>
                      <a:pt x="60" y="414"/>
                    </a:lnTo>
                    <a:lnTo>
                      <a:pt x="50" y="402"/>
                    </a:lnTo>
                    <a:lnTo>
                      <a:pt x="50" y="393"/>
                    </a:lnTo>
                    <a:lnTo>
                      <a:pt x="67" y="364"/>
                    </a:lnTo>
                    <a:lnTo>
                      <a:pt x="69" y="357"/>
                    </a:lnTo>
                    <a:lnTo>
                      <a:pt x="60" y="145"/>
                    </a:lnTo>
                    <a:lnTo>
                      <a:pt x="90" y="33"/>
                    </a:lnTo>
                    <a:lnTo>
                      <a:pt x="102" y="22"/>
                    </a:lnTo>
                    <a:lnTo>
                      <a:pt x="114" y="19"/>
                    </a:lnTo>
                    <a:lnTo>
                      <a:pt x="133" y="29"/>
                    </a:lnTo>
                    <a:lnTo>
                      <a:pt x="149" y="48"/>
                    </a:lnTo>
                    <a:lnTo>
                      <a:pt x="180" y="50"/>
                    </a:lnTo>
                    <a:lnTo>
                      <a:pt x="213" y="31"/>
                    </a:lnTo>
                    <a:lnTo>
                      <a:pt x="220" y="3"/>
                    </a:lnTo>
                    <a:lnTo>
                      <a:pt x="237" y="0"/>
                    </a:lnTo>
                    <a:lnTo>
                      <a:pt x="308" y="36"/>
                    </a:lnTo>
                    <a:lnTo>
                      <a:pt x="378" y="263"/>
                    </a:lnTo>
                    <a:lnTo>
                      <a:pt x="414" y="270"/>
                    </a:lnTo>
                    <a:lnTo>
                      <a:pt x="430" y="315"/>
                    </a:lnTo>
                    <a:lnTo>
                      <a:pt x="440" y="322"/>
                    </a:lnTo>
                    <a:lnTo>
                      <a:pt x="463" y="329"/>
                    </a:lnTo>
                    <a:lnTo>
                      <a:pt x="482" y="326"/>
                    </a:lnTo>
                    <a:lnTo>
                      <a:pt x="492" y="322"/>
                    </a:lnTo>
                    <a:lnTo>
                      <a:pt x="492" y="315"/>
                    </a:lnTo>
                    <a:lnTo>
                      <a:pt x="508" y="348"/>
                    </a:lnTo>
                    <a:lnTo>
                      <a:pt x="504" y="362"/>
                    </a:lnTo>
                    <a:lnTo>
                      <a:pt x="504" y="369"/>
                    </a:lnTo>
                    <a:lnTo>
                      <a:pt x="518" y="367"/>
                    </a:lnTo>
                    <a:lnTo>
                      <a:pt x="525" y="376"/>
                    </a:lnTo>
                    <a:lnTo>
                      <a:pt x="525" y="388"/>
                    </a:lnTo>
                    <a:lnTo>
                      <a:pt x="515" y="402"/>
                    </a:lnTo>
                    <a:lnTo>
                      <a:pt x="499" y="409"/>
                    </a:lnTo>
                    <a:lnTo>
                      <a:pt x="494" y="419"/>
                    </a:lnTo>
                    <a:lnTo>
                      <a:pt x="478" y="423"/>
                    </a:lnTo>
                    <a:lnTo>
                      <a:pt x="473" y="435"/>
                    </a:lnTo>
                    <a:lnTo>
                      <a:pt x="440" y="452"/>
                    </a:lnTo>
                    <a:lnTo>
                      <a:pt x="437" y="466"/>
                    </a:lnTo>
                    <a:lnTo>
                      <a:pt x="426" y="478"/>
                    </a:lnTo>
                    <a:lnTo>
                      <a:pt x="414" y="480"/>
                    </a:lnTo>
                    <a:lnTo>
                      <a:pt x="402" y="499"/>
                    </a:lnTo>
                    <a:lnTo>
                      <a:pt x="400" y="513"/>
                    </a:lnTo>
                    <a:lnTo>
                      <a:pt x="390" y="518"/>
                    </a:lnTo>
                    <a:lnTo>
                      <a:pt x="367" y="508"/>
                    </a:lnTo>
                    <a:lnTo>
                      <a:pt x="357" y="518"/>
                    </a:lnTo>
                    <a:lnTo>
                      <a:pt x="345" y="518"/>
                    </a:lnTo>
                    <a:lnTo>
                      <a:pt x="336" y="506"/>
                    </a:lnTo>
                    <a:lnTo>
                      <a:pt x="331" y="492"/>
                    </a:lnTo>
                    <a:lnTo>
                      <a:pt x="326" y="492"/>
                    </a:lnTo>
                    <a:lnTo>
                      <a:pt x="319" y="496"/>
                    </a:lnTo>
                    <a:lnTo>
                      <a:pt x="310" y="508"/>
                    </a:lnTo>
                    <a:lnTo>
                      <a:pt x="312" y="532"/>
                    </a:lnTo>
                    <a:lnTo>
                      <a:pt x="308" y="551"/>
                    </a:lnTo>
                    <a:lnTo>
                      <a:pt x="312" y="565"/>
                    </a:lnTo>
                    <a:lnTo>
                      <a:pt x="305" y="589"/>
                    </a:lnTo>
                    <a:lnTo>
                      <a:pt x="303" y="593"/>
                    </a:lnTo>
                    <a:lnTo>
                      <a:pt x="286" y="591"/>
                    </a:lnTo>
                    <a:lnTo>
                      <a:pt x="279" y="603"/>
                    </a:lnTo>
                    <a:lnTo>
                      <a:pt x="277" y="619"/>
                    </a:lnTo>
                    <a:lnTo>
                      <a:pt x="267" y="626"/>
                    </a:lnTo>
                    <a:lnTo>
                      <a:pt x="260" y="629"/>
                    </a:lnTo>
                    <a:lnTo>
                      <a:pt x="251" y="619"/>
                    </a:lnTo>
                    <a:lnTo>
                      <a:pt x="246" y="622"/>
                    </a:lnTo>
                    <a:lnTo>
                      <a:pt x="246" y="645"/>
                    </a:lnTo>
                    <a:lnTo>
                      <a:pt x="241" y="657"/>
                    </a:lnTo>
                    <a:lnTo>
                      <a:pt x="237" y="657"/>
                    </a:lnTo>
                    <a:lnTo>
                      <a:pt x="225" y="643"/>
                    </a:lnTo>
                    <a:lnTo>
                      <a:pt x="218" y="643"/>
                    </a:lnTo>
                    <a:lnTo>
                      <a:pt x="201" y="657"/>
                    </a:lnTo>
                    <a:lnTo>
                      <a:pt x="189" y="678"/>
                    </a:lnTo>
                    <a:lnTo>
                      <a:pt x="192" y="707"/>
                    </a:lnTo>
                    <a:lnTo>
                      <a:pt x="171" y="766"/>
                    </a:lnTo>
                    <a:lnTo>
                      <a:pt x="142" y="804"/>
                    </a:lnTo>
                    <a:lnTo>
                      <a:pt x="130" y="794"/>
                    </a:lnTo>
                    <a:lnTo>
                      <a:pt x="126" y="778"/>
                    </a:lnTo>
                    <a:lnTo>
                      <a:pt x="100" y="759"/>
                    </a:lnTo>
                    <a:lnTo>
                      <a:pt x="52" y="600"/>
                    </a:lnTo>
                    <a:close/>
                  </a:path>
                </a:pathLst>
              </a:custGeom>
              <a:grpFill/>
              <a:ln w="6350">
                <a:solidFill>
                  <a:schemeClr val="tx2"/>
                </a:solidFill>
              </a:ln>
            </p:spPr>
            <p:txBody>
              <a:bodyPr/>
              <a:lstStyle/>
              <a:p>
                <a:endParaRPr lang="en-US" kern="0" dirty="0">
                  <a:solidFill>
                    <a:srgbClr val="000000"/>
                  </a:solidFill>
                </a:endParaRPr>
              </a:p>
            </p:txBody>
          </p:sp>
          <p:sp>
            <p:nvSpPr>
              <p:cNvPr id="40" name="Freeform 69"/>
              <p:cNvSpPr>
                <a:spLocks/>
              </p:cNvSpPr>
              <p:nvPr/>
            </p:nvSpPr>
            <p:spPr bwMode="auto">
              <a:xfrm>
                <a:off x="3497945" y="2118446"/>
                <a:ext cx="256527" cy="438963"/>
              </a:xfrm>
              <a:custGeom>
                <a:avLst/>
                <a:gdLst>
                  <a:gd name="T0" fmla="*/ 47 w 435"/>
                  <a:gd name="T1" fmla="*/ 52 h 744"/>
                  <a:gd name="T2" fmla="*/ 57 w 435"/>
                  <a:gd name="T3" fmla="*/ 458 h 744"/>
                  <a:gd name="T4" fmla="*/ 50 w 435"/>
                  <a:gd name="T5" fmla="*/ 489 h 744"/>
                  <a:gd name="T6" fmla="*/ 62 w 435"/>
                  <a:gd name="T7" fmla="*/ 532 h 744"/>
                  <a:gd name="T8" fmla="*/ 69 w 435"/>
                  <a:gd name="T9" fmla="*/ 567 h 744"/>
                  <a:gd name="T10" fmla="*/ 54 w 435"/>
                  <a:gd name="T11" fmla="*/ 614 h 744"/>
                  <a:gd name="T12" fmla="*/ 28 w 435"/>
                  <a:gd name="T13" fmla="*/ 652 h 744"/>
                  <a:gd name="T14" fmla="*/ 10 w 435"/>
                  <a:gd name="T15" fmla="*/ 664 h 744"/>
                  <a:gd name="T16" fmla="*/ 7 w 435"/>
                  <a:gd name="T17" fmla="*/ 690 h 744"/>
                  <a:gd name="T18" fmla="*/ 5 w 435"/>
                  <a:gd name="T19" fmla="*/ 699 h 744"/>
                  <a:gd name="T20" fmla="*/ 0 w 435"/>
                  <a:gd name="T21" fmla="*/ 725 h 744"/>
                  <a:gd name="T22" fmla="*/ 2 w 435"/>
                  <a:gd name="T23" fmla="*/ 739 h 744"/>
                  <a:gd name="T24" fmla="*/ 10 w 435"/>
                  <a:gd name="T25" fmla="*/ 739 h 744"/>
                  <a:gd name="T26" fmla="*/ 28 w 435"/>
                  <a:gd name="T27" fmla="*/ 737 h 744"/>
                  <a:gd name="T28" fmla="*/ 28 w 435"/>
                  <a:gd name="T29" fmla="*/ 718 h 744"/>
                  <a:gd name="T30" fmla="*/ 57 w 435"/>
                  <a:gd name="T31" fmla="*/ 718 h 744"/>
                  <a:gd name="T32" fmla="*/ 71 w 435"/>
                  <a:gd name="T33" fmla="*/ 725 h 744"/>
                  <a:gd name="T34" fmla="*/ 73 w 435"/>
                  <a:gd name="T35" fmla="*/ 716 h 744"/>
                  <a:gd name="T36" fmla="*/ 137 w 435"/>
                  <a:gd name="T37" fmla="*/ 732 h 744"/>
                  <a:gd name="T38" fmla="*/ 173 w 435"/>
                  <a:gd name="T39" fmla="*/ 692 h 744"/>
                  <a:gd name="T40" fmla="*/ 199 w 435"/>
                  <a:gd name="T41" fmla="*/ 706 h 744"/>
                  <a:gd name="T42" fmla="*/ 208 w 435"/>
                  <a:gd name="T43" fmla="*/ 702 h 744"/>
                  <a:gd name="T44" fmla="*/ 215 w 435"/>
                  <a:gd name="T45" fmla="*/ 680 h 744"/>
                  <a:gd name="T46" fmla="*/ 222 w 435"/>
                  <a:gd name="T47" fmla="*/ 664 h 744"/>
                  <a:gd name="T48" fmla="*/ 234 w 435"/>
                  <a:gd name="T49" fmla="*/ 650 h 744"/>
                  <a:gd name="T50" fmla="*/ 248 w 435"/>
                  <a:gd name="T51" fmla="*/ 673 h 744"/>
                  <a:gd name="T52" fmla="*/ 298 w 435"/>
                  <a:gd name="T53" fmla="*/ 671 h 744"/>
                  <a:gd name="T54" fmla="*/ 305 w 435"/>
                  <a:gd name="T55" fmla="*/ 628 h 744"/>
                  <a:gd name="T56" fmla="*/ 333 w 435"/>
                  <a:gd name="T57" fmla="*/ 595 h 744"/>
                  <a:gd name="T58" fmla="*/ 350 w 435"/>
                  <a:gd name="T59" fmla="*/ 543 h 744"/>
                  <a:gd name="T60" fmla="*/ 385 w 435"/>
                  <a:gd name="T61" fmla="*/ 546 h 744"/>
                  <a:gd name="T62" fmla="*/ 435 w 435"/>
                  <a:gd name="T63" fmla="*/ 522 h 744"/>
                  <a:gd name="T64" fmla="*/ 423 w 435"/>
                  <a:gd name="T65" fmla="*/ 503 h 744"/>
                  <a:gd name="T66" fmla="*/ 418 w 435"/>
                  <a:gd name="T67" fmla="*/ 477 h 744"/>
                  <a:gd name="T68" fmla="*/ 373 w 435"/>
                  <a:gd name="T69" fmla="*/ 0 h 744"/>
                  <a:gd name="T70" fmla="*/ 66 w 435"/>
                  <a:gd name="T71" fmla="*/ 5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5" h="744">
                    <a:moveTo>
                      <a:pt x="66" y="52"/>
                    </a:moveTo>
                    <a:lnTo>
                      <a:pt x="47" y="52"/>
                    </a:lnTo>
                    <a:lnTo>
                      <a:pt x="19" y="45"/>
                    </a:lnTo>
                    <a:lnTo>
                      <a:pt x="57" y="458"/>
                    </a:lnTo>
                    <a:lnTo>
                      <a:pt x="43" y="470"/>
                    </a:lnTo>
                    <a:lnTo>
                      <a:pt x="50" y="489"/>
                    </a:lnTo>
                    <a:lnTo>
                      <a:pt x="40" y="506"/>
                    </a:lnTo>
                    <a:lnTo>
                      <a:pt x="62" y="532"/>
                    </a:lnTo>
                    <a:lnTo>
                      <a:pt x="59" y="546"/>
                    </a:lnTo>
                    <a:lnTo>
                      <a:pt x="69" y="567"/>
                    </a:lnTo>
                    <a:lnTo>
                      <a:pt x="50" y="602"/>
                    </a:lnTo>
                    <a:lnTo>
                      <a:pt x="54" y="614"/>
                    </a:lnTo>
                    <a:lnTo>
                      <a:pt x="40" y="621"/>
                    </a:lnTo>
                    <a:lnTo>
                      <a:pt x="28" y="652"/>
                    </a:lnTo>
                    <a:lnTo>
                      <a:pt x="17" y="652"/>
                    </a:lnTo>
                    <a:lnTo>
                      <a:pt x="10" y="664"/>
                    </a:lnTo>
                    <a:lnTo>
                      <a:pt x="19" y="680"/>
                    </a:lnTo>
                    <a:lnTo>
                      <a:pt x="7" y="690"/>
                    </a:lnTo>
                    <a:lnTo>
                      <a:pt x="17" y="692"/>
                    </a:lnTo>
                    <a:lnTo>
                      <a:pt x="5" y="699"/>
                    </a:lnTo>
                    <a:lnTo>
                      <a:pt x="10" y="723"/>
                    </a:lnTo>
                    <a:lnTo>
                      <a:pt x="0" y="725"/>
                    </a:lnTo>
                    <a:lnTo>
                      <a:pt x="10" y="735"/>
                    </a:lnTo>
                    <a:lnTo>
                      <a:pt x="2" y="739"/>
                    </a:lnTo>
                    <a:lnTo>
                      <a:pt x="10" y="739"/>
                    </a:lnTo>
                    <a:lnTo>
                      <a:pt x="10" y="739"/>
                    </a:lnTo>
                    <a:lnTo>
                      <a:pt x="21" y="744"/>
                    </a:lnTo>
                    <a:lnTo>
                      <a:pt x="28" y="737"/>
                    </a:lnTo>
                    <a:lnTo>
                      <a:pt x="24" y="720"/>
                    </a:lnTo>
                    <a:lnTo>
                      <a:pt x="28" y="718"/>
                    </a:lnTo>
                    <a:lnTo>
                      <a:pt x="43" y="725"/>
                    </a:lnTo>
                    <a:lnTo>
                      <a:pt x="57" y="718"/>
                    </a:lnTo>
                    <a:lnTo>
                      <a:pt x="64" y="732"/>
                    </a:lnTo>
                    <a:lnTo>
                      <a:pt x="71" y="725"/>
                    </a:lnTo>
                    <a:lnTo>
                      <a:pt x="69" y="704"/>
                    </a:lnTo>
                    <a:lnTo>
                      <a:pt x="73" y="716"/>
                    </a:lnTo>
                    <a:lnTo>
                      <a:pt x="95" y="709"/>
                    </a:lnTo>
                    <a:lnTo>
                      <a:pt x="137" y="732"/>
                    </a:lnTo>
                    <a:lnTo>
                      <a:pt x="149" y="709"/>
                    </a:lnTo>
                    <a:lnTo>
                      <a:pt x="173" y="692"/>
                    </a:lnTo>
                    <a:lnTo>
                      <a:pt x="187" y="709"/>
                    </a:lnTo>
                    <a:lnTo>
                      <a:pt x="199" y="706"/>
                    </a:lnTo>
                    <a:lnTo>
                      <a:pt x="203" y="716"/>
                    </a:lnTo>
                    <a:lnTo>
                      <a:pt x="208" y="702"/>
                    </a:lnTo>
                    <a:lnTo>
                      <a:pt x="217" y="697"/>
                    </a:lnTo>
                    <a:lnTo>
                      <a:pt x="215" y="680"/>
                    </a:lnTo>
                    <a:lnTo>
                      <a:pt x="227" y="673"/>
                    </a:lnTo>
                    <a:lnTo>
                      <a:pt x="222" y="664"/>
                    </a:lnTo>
                    <a:lnTo>
                      <a:pt x="239" y="661"/>
                    </a:lnTo>
                    <a:lnTo>
                      <a:pt x="234" y="650"/>
                    </a:lnTo>
                    <a:lnTo>
                      <a:pt x="246" y="659"/>
                    </a:lnTo>
                    <a:lnTo>
                      <a:pt x="248" y="673"/>
                    </a:lnTo>
                    <a:lnTo>
                      <a:pt x="281" y="685"/>
                    </a:lnTo>
                    <a:lnTo>
                      <a:pt x="298" y="671"/>
                    </a:lnTo>
                    <a:lnTo>
                      <a:pt x="298" y="645"/>
                    </a:lnTo>
                    <a:lnTo>
                      <a:pt x="305" y="628"/>
                    </a:lnTo>
                    <a:lnTo>
                      <a:pt x="326" y="621"/>
                    </a:lnTo>
                    <a:lnTo>
                      <a:pt x="333" y="595"/>
                    </a:lnTo>
                    <a:lnTo>
                      <a:pt x="357" y="576"/>
                    </a:lnTo>
                    <a:lnTo>
                      <a:pt x="350" y="543"/>
                    </a:lnTo>
                    <a:lnTo>
                      <a:pt x="371" y="536"/>
                    </a:lnTo>
                    <a:lnTo>
                      <a:pt x="385" y="546"/>
                    </a:lnTo>
                    <a:lnTo>
                      <a:pt x="411" y="527"/>
                    </a:lnTo>
                    <a:lnTo>
                      <a:pt x="435" y="522"/>
                    </a:lnTo>
                    <a:lnTo>
                      <a:pt x="435" y="506"/>
                    </a:lnTo>
                    <a:lnTo>
                      <a:pt x="423" y="503"/>
                    </a:lnTo>
                    <a:lnTo>
                      <a:pt x="428" y="489"/>
                    </a:lnTo>
                    <a:lnTo>
                      <a:pt x="418" y="477"/>
                    </a:lnTo>
                    <a:lnTo>
                      <a:pt x="428" y="468"/>
                    </a:lnTo>
                    <a:lnTo>
                      <a:pt x="373" y="0"/>
                    </a:lnTo>
                    <a:lnTo>
                      <a:pt x="99" y="26"/>
                    </a:lnTo>
                    <a:lnTo>
                      <a:pt x="66" y="52"/>
                    </a:lnTo>
                    <a:close/>
                  </a:path>
                </a:pathLst>
              </a:custGeom>
              <a:grpFill/>
              <a:ln w="6350">
                <a:solidFill>
                  <a:schemeClr val="tx2"/>
                </a:solidFill>
              </a:ln>
            </p:spPr>
            <p:txBody>
              <a:bodyPr/>
              <a:lstStyle/>
              <a:p>
                <a:endParaRPr lang="en-US" kern="0" dirty="0">
                  <a:solidFill>
                    <a:srgbClr val="000000"/>
                  </a:solidFill>
                </a:endParaRPr>
              </a:p>
            </p:txBody>
          </p:sp>
          <p:sp>
            <p:nvSpPr>
              <p:cNvPr id="41" name="Freeform 71"/>
              <p:cNvSpPr>
                <a:spLocks/>
              </p:cNvSpPr>
              <p:nvPr/>
            </p:nvSpPr>
            <p:spPr bwMode="auto">
              <a:xfrm>
                <a:off x="4571820" y="1998674"/>
                <a:ext cx="142122" cy="92040"/>
              </a:xfrm>
              <a:custGeom>
                <a:avLst/>
                <a:gdLst>
                  <a:gd name="T0" fmla="*/ 201 w 241"/>
                  <a:gd name="T1" fmla="*/ 0 h 156"/>
                  <a:gd name="T2" fmla="*/ 161 w 241"/>
                  <a:gd name="T3" fmla="*/ 45 h 156"/>
                  <a:gd name="T4" fmla="*/ 50 w 241"/>
                  <a:gd name="T5" fmla="*/ 87 h 156"/>
                  <a:gd name="T6" fmla="*/ 14 w 241"/>
                  <a:gd name="T7" fmla="*/ 113 h 156"/>
                  <a:gd name="T8" fmla="*/ 10 w 241"/>
                  <a:gd name="T9" fmla="*/ 127 h 156"/>
                  <a:gd name="T10" fmla="*/ 0 w 241"/>
                  <a:gd name="T11" fmla="*/ 134 h 156"/>
                  <a:gd name="T12" fmla="*/ 0 w 241"/>
                  <a:gd name="T13" fmla="*/ 153 h 156"/>
                  <a:gd name="T14" fmla="*/ 3 w 241"/>
                  <a:gd name="T15" fmla="*/ 156 h 156"/>
                  <a:gd name="T16" fmla="*/ 3 w 241"/>
                  <a:gd name="T17" fmla="*/ 149 h 156"/>
                  <a:gd name="T18" fmla="*/ 12 w 241"/>
                  <a:gd name="T19" fmla="*/ 142 h 156"/>
                  <a:gd name="T20" fmla="*/ 14 w 241"/>
                  <a:gd name="T21" fmla="*/ 151 h 156"/>
                  <a:gd name="T22" fmla="*/ 26 w 241"/>
                  <a:gd name="T23" fmla="*/ 151 h 156"/>
                  <a:gd name="T24" fmla="*/ 241 w 241"/>
                  <a:gd name="T25" fmla="*/ 16 h 156"/>
                  <a:gd name="T26" fmla="*/ 213 w 241"/>
                  <a:gd name="T27" fmla="*/ 19 h 156"/>
                  <a:gd name="T28" fmla="*/ 196 w 241"/>
                  <a:gd name="T29" fmla="*/ 33 h 156"/>
                  <a:gd name="T30" fmla="*/ 187 w 241"/>
                  <a:gd name="T31" fmla="*/ 47 h 156"/>
                  <a:gd name="T32" fmla="*/ 173 w 241"/>
                  <a:gd name="T33" fmla="*/ 52 h 156"/>
                  <a:gd name="T34" fmla="*/ 173 w 241"/>
                  <a:gd name="T35" fmla="*/ 45 h 156"/>
                  <a:gd name="T36" fmla="*/ 196 w 241"/>
                  <a:gd name="T37" fmla="*/ 12 h 156"/>
                  <a:gd name="T38" fmla="*/ 201 w 241"/>
                  <a:gd name="T3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1" h="156">
                    <a:moveTo>
                      <a:pt x="201" y="0"/>
                    </a:moveTo>
                    <a:lnTo>
                      <a:pt x="161" y="45"/>
                    </a:lnTo>
                    <a:lnTo>
                      <a:pt x="50" y="87"/>
                    </a:lnTo>
                    <a:lnTo>
                      <a:pt x="14" y="113"/>
                    </a:lnTo>
                    <a:lnTo>
                      <a:pt x="10" y="127"/>
                    </a:lnTo>
                    <a:lnTo>
                      <a:pt x="0" y="134"/>
                    </a:lnTo>
                    <a:lnTo>
                      <a:pt x="0" y="153"/>
                    </a:lnTo>
                    <a:lnTo>
                      <a:pt x="3" y="156"/>
                    </a:lnTo>
                    <a:lnTo>
                      <a:pt x="3" y="149"/>
                    </a:lnTo>
                    <a:lnTo>
                      <a:pt x="12" y="142"/>
                    </a:lnTo>
                    <a:lnTo>
                      <a:pt x="14" y="151"/>
                    </a:lnTo>
                    <a:lnTo>
                      <a:pt x="26" y="151"/>
                    </a:lnTo>
                    <a:lnTo>
                      <a:pt x="241" y="16"/>
                    </a:lnTo>
                    <a:lnTo>
                      <a:pt x="213" y="19"/>
                    </a:lnTo>
                    <a:lnTo>
                      <a:pt x="196" y="33"/>
                    </a:lnTo>
                    <a:lnTo>
                      <a:pt x="187" y="47"/>
                    </a:lnTo>
                    <a:lnTo>
                      <a:pt x="173" y="52"/>
                    </a:lnTo>
                    <a:lnTo>
                      <a:pt x="173" y="45"/>
                    </a:lnTo>
                    <a:lnTo>
                      <a:pt x="196" y="12"/>
                    </a:lnTo>
                    <a:lnTo>
                      <a:pt x="201" y="0"/>
                    </a:lnTo>
                    <a:close/>
                  </a:path>
                </a:pathLst>
              </a:custGeom>
              <a:grpFill/>
              <a:ln w="6350">
                <a:solidFill>
                  <a:schemeClr val="tx2"/>
                </a:solidFill>
              </a:ln>
            </p:spPr>
            <p:txBody>
              <a:bodyPr/>
              <a:lstStyle/>
              <a:p>
                <a:endParaRPr lang="en-US" kern="0" dirty="0">
                  <a:solidFill>
                    <a:srgbClr val="000000"/>
                  </a:solidFill>
                </a:endParaRPr>
              </a:p>
            </p:txBody>
          </p:sp>
          <p:sp>
            <p:nvSpPr>
              <p:cNvPr id="42" name="Freeform 79"/>
              <p:cNvSpPr>
                <a:spLocks/>
              </p:cNvSpPr>
              <p:nvPr/>
            </p:nvSpPr>
            <p:spPr bwMode="auto">
              <a:xfrm>
                <a:off x="4846628" y="1625202"/>
                <a:ext cx="12384" cy="17700"/>
              </a:xfrm>
              <a:custGeom>
                <a:avLst/>
                <a:gdLst>
                  <a:gd name="T0" fmla="*/ 0 w 21"/>
                  <a:gd name="T1" fmla="*/ 21 h 30"/>
                  <a:gd name="T2" fmla="*/ 9 w 21"/>
                  <a:gd name="T3" fmla="*/ 30 h 30"/>
                  <a:gd name="T4" fmla="*/ 21 w 21"/>
                  <a:gd name="T5" fmla="*/ 28 h 30"/>
                  <a:gd name="T6" fmla="*/ 21 w 21"/>
                  <a:gd name="T7" fmla="*/ 21 h 30"/>
                  <a:gd name="T8" fmla="*/ 14 w 21"/>
                  <a:gd name="T9" fmla="*/ 16 h 30"/>
                  <a:gd name="T10" fmla="*/ 9 w 21"/>
                  <a:gd name="T11" fmla="*/ 0 h 30"/>
                  <a:gd name="T12" fmla="*/ 0 w 21"/>
                  <a:gd name="T13" fmla="*/ 2 h 30"/>
                  <a:gd name="T14" fmla="*/ 0 w 21"/>
                  <a:gd name="T15" fmla="*/ 21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0" y="21"/>
                    </a:moveTo>
                    <a:lnTo>
                      <a:pt x="9" y="30"/>
                    </a:lnTo>
                    <a:lnTo>
                      <a:pt x="21" y="28"/>
                    </a:lnTo>
                    <a:lnTo>
                      <a:pt x="21" y="21"/>
                    </a:lnTo>
                    <a:lnTo>
                      <a:pt x="14" y="16"/>
                    </a:lnTo>
                    <a:lnTo>
                      <a:pt x="9" y="0"/>
                    </a:lnTo>
                    <a:lnTo>
                      <a:pt x="0" y="2"/>
                    </a:lnTo>
                    <a:lnTo>
                      <a:pt x="0" y="21"/>
                    </a:lnTo>
                    <a:close/>
                  </a:path>
                </a:pathLst>
              </a:custGeom>
              <a:grpFill/>
              <a:ln w="6350">
                <a:solidFill>
                  <a:schemeClr val="tx2"/>
                </a:solidFill>
              </a:ln>
            </p:spPr>
            <p:txBody>
              <a:bodyPr/>
              <a:lstStyle/>
              <a:p>
                <a:endParaRPr lang="en-US" kern="0" dirty="0">
                  <a:solidFill>
                    <a:srgbClr val="000000"/>
                  </a:solidFill>
                </a:endParaRPr>
              </a:p>
            </p:txBody>
          </p:sp>
          <p:sp>
            <p:nvSpPr>
              <p:cNvPr id="43" name="Freeform 81"/>
              <p:cNvSpPr>
                <a:spLocks/>
              </p:cNvSpPr>
              <p:nvPr/>
            </p:nvSpPr>
            <p:spPr bwMode="auto">
              <a:xfrm>
                <a:off x="4857833" y="1615172"/>
                <a:ext cx="8256" cy="11210"/>
              </a:xfrm>
              <a:custGeom>
                <a:avLst/>
                <a:gdLst>
                  <a:gd name="T0" fmla="*/ 4 w 14"/>
                  <a:gd name="T1" fmla="*/ 19 h 19"/>
                  <a:gd name="T2" fmla="*/ 14 w 14"/>
                  <a:gd name="T3" fmla="*/ 19 h 19"/>
                  <a:gd name="T4" fmla="*/ 14 w 14"/>
                  <a:gd name="T5" fmla="*/ 10 h 19"/>
                  <a:gd name="T6" fmla="*/ 9 w 14"/>
                  <a:gd name="T7" fmla="*/ 0 h 19"/>
                  <a:gd name="T8" fmla="*/ 2 w 14"/>
                  <a:gd name="T9" fmla="*/ 0 h 19"/>
                  <a:gd name="T10" fmla="*/ 0 w 14"/>
                  <a:gd name="T11" fmla="*/ 12 h 19"/>
                  <a:gd name="T12" fmla="*/ 4 w 1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4" y="19"/>
                    </a:moveTo>
                    <a:lnTo>
                      <a:pt x="14" y="19"/>
                    </a:lnTo>
                    <a:lnTo>
                      <a:pt x="14" y="10"/>
                    </a:lnTo>
                    <a:lnTo>
                      <a:pt x="9" y="0"/>
                    </a:lnTo>
                    <a:lnTo>
                      <a:pt x="2" y="0"/>
                    </a:lnTo>
                    <a:lnTo>
                      <a:pt x="0" y="12"/>
                    </a:lnTo>
                    <a:lnTo>
                      <a:pt x="4" y="19"/>
                    </a:lnTo>
                    <a:close/>
                  </a:path>
                </a:pathLst>
              </a:custGeom>
              <a:grpFill/>
              <a:ln w="6350">
                <a:solidFill>
                  <a:schemeClr val="tx2"/>
                </a:solidFill>
              </a:ln>
            </p:spPr>
            <p:txBody>
              <a:bodyPr/>
              <a:lstStyle/>
              <a:p>
                <a:endParaRPr lang="en-US" kern="0" dirty="0">
                  <a:solidFill>
                    <a:srgbClr val="000000"/>
                  </a:solidFill>
                </a:endParaRPr>
              </a:p>
            </p:txBody>
          </p:sp>
          <p:sp>
            <p:nvSpPr>
              <p:cNvPr id="44" name="Freeform 83"/>
              <p:cNvSpPr>
                <a:spLocks/>
              </p:cNvSpPr>
              <p:nvPr/>
            </p:nvSpPr>
            <p:spPr bwMode="auto">
              <a:xfrm>
                <a:off x="4867268" y="1629332"/>
                <a:ext cx="7077" cy="13570"/>
              </a:xfrm>
              <a:custGeom>
                <a:avLst/>
                <a:gdLst>
                  <a:gd name="T0" fmla="*/ 0 w 12"/>
                  <a:gd name="T1" fmla="*/ 12 h 23"/>
                  <a:gd name="T2" fmla="*/ 2 w 12"/>
                  <a:gd name="T3" fmla="*/ 21 h 23"/>
                  <a:gd name="T4" fmla="*/ 9 w 12"/>
                  <a:gd name="T5" fmla="*/ 23 h 23"/>
                  <a:gd name="T6" fmla="*/ 12 w 12"/>
                  <a:gd name="T7" fmla="*/ 7 h 23"/>
                  <a:gd name="T8" fmla="*/ 5 w 12"/>
                  <a:gd name="T9" fmla="*/ 0 h 23"/>
                  <a:gd name="T10" fmla="*/ 0 w 12"/>
                  <a:gd name="T11" fmla="*/ 12 h 23"/>
                </a:gdLst>
                <a:ahLst/>
                <a:cxnLst>
                  <a:cxn ang="0">
                    <a:pos x="T0" y="T1"/>
                  </a:cxn>
                  <a:cxn ang="0">
                    <a:pos x="T2" y="T3"/>
                  </a:cxn>
                  <a:cxn ang="0">
                    <a:pos x="T4" y="T5"/>
                  </a:cxn>
                  <a:cxn ang="0">
                    <a:pos x="T6" y="T7"/>
                  </a:cxn>
                  <a:cxn ang="0">
                    <a:pos x="T8" y="T9"/>
                  </a:cxn>
                  <a:cxn ang="0">
                    <a:pos x="T10" y="T11"/>
                  </a:cxn>
                </a:cxnLst>
                <a:rect l="0" t="0" r="r" b="b"/>
                <a:pathLst>
                  <a:path w="12" h="23">
                    <a:moveTo>
                      <a:pt x="0" y="12"/>
                    </a:moveTo>
                    <a:lnTo>
                      <a:pt x="2" y="21"/>
                    </a:lnTo>
                    <a:lnTo>
                      <a:pt x="9" y="23"/>
                    </a:lnTo>
                    <a:lnTo>
                      <a:pt x="12" y="7"/>
                    </a:lnTo>
                    <a:lnTo>
                      <a:pt x="5" y="0"/>
                    </a:lnTo>
                    <a:lnTo>
                      <a:pt x="0" y="12"/>
                    </a:lnTo>
                    <a:close/>
                  </a:path>
                </a:pathLst>
              </a:custGeom>
              <a:grpFill/>
              <a:ln w="6350">
                <a:solidFill>
                  <a:schemeClr val="tx2"/>
                </a:solidFill>
              </a:ln>
            </p:spPr>
            <p:txBody>
              <a:bodyPr/>
              <a:lstStyle/>
              <a:p>
                <a:endParaRPr lang="en-US" kern="0" dirty="0">
                  <a:solidFill>
                    <a:srgbClr val="000000"/>
                  </a:solidFill>
                </a:endParaRPr>
              </a:p>
            </p:txBody>
          </p:sp>
          <p:sp>
            <p:nvSpPr>
              <p:cNvPr id="45" name="Freeform 85"/>
              <p:cNvSpPr>
                <a:spLocks/>
              </p:cNvSpPr>
              <p:nvPr/>
            </p:nvSpPr>
            <p:spPr bwMode="auto">
              <a:xfrm>
                <a:off x="3935515" y="2186886"/>
                <a:ext cx="369163" cy="369342"/>
              </a:xfrm>
              <a:custGeom>
                <a:avLst/>
                <a:gdLst>
                  <a:gd name="T0" fmla="*/ 38 w 626"/>
                  <a:gd name="T1" fmla="*/ 423 h 626"/>
                  <a:gd name="T2" fmla="*/ 52 w 626"/>
                  <a:gd name="T3" fmla="*/ 392 h 626"/>
                  <a:gd name="T4" fmla="*/ 59 w 626"/>
                  <a:gd name="T5" fmla="*/ 319 h 626"/>
                  <a:gd name="T6" fmla="*/ 80 w 626"/>
                  <a:gd name="T7" fmla="*/ 338 h 626"/>
                  <a:gd name="T8" fmla="*/ 99 w 626"/>
                  <a:gd name="T9" fmla="*/ 326 h 626"/>
                  <a:gd name="T10" fmla="*/ 97 w 626"/>
                  <a:gd name="T11" fmla="*/ 297 h 626"/>
                  <a:gd name="T12" fmla="*/ 101 w 626"/>
                  <a:gd name="T13" fmla="*/ 267 h 626"/>
                  <a:gd name="T14" fmla="*/ 127 w 626"/>
                  <a:gd name="T15" fmla="*/ 236 h 626"/>
                  <a:gd name="T16" fmla="*/ 160 w 626"/>
                  <a:gd name="T17" fmla="*/ 234 h 626"/>
                  <a:gd name="T18" fmla="*/ 203 w 626"/>
                  <a:gd name="T19" fmla="*/ 167 h 626"/>
                  <a:gd name="T20" fmla="*/ 203 w 626"/>
                  <a:gd name="T21" fmla="*/ 144 h 626"/>
                  <a:gd name="T22" fmla="*/ 208 w 626"/>
                  <a:gd name="T23" fmla="*/ 132 h 626"/>
                  <a:gd name="T24" fmla="*/ 215 w 626"/>
                  <a:gd name="T25" fmla="*/ 61 h 626"/>
                  <a:gd name="T26" fmla="*/ 212 w 626"/>
                  <a:gd name="T27" fmla="*/ 33 h 626"/>
                  <a:gd name="T28" fmla="*/ 203 w 626"/>
                  <a:gd name="T29" fmla="*/ 7 h 626"/>
                  <a:gd name="T30" fmla="*/ 217 w 626"/>
                  <a:gd name="T31" fmla="*/ 0 h 626"/>
                  <a:gd name="T32" fmla="*/ 382 w 626"/>
                  <a:gd name="T33" fmla="*/ 139 h 626"/>
                  <a:gd name="T34" fmla="*/ 420 w 626"/>
                  <a:gd name="T35" fmla="*/ 205 h 626"/>
                  <a:gd name="T36" fmla="*/ 446 w 626"/>
                  <a:gd name="T37" fmla="*/ 170 h 626"/>
                  <a:gd name="T38" fmla="*/ 477 w 626"/>
                  <a:gd name="T39" fmla="*/ 149 h 626"/>
                  <a:gd name="T40" fmla="*/ 484 w 626"/>
                  <a:gd name="T41" fmla="*/ 139 h 626"/>
                  <a:gd name="T42" fmla="*/ 508 w 626"/>
                  <a:gd name="T43" fmla="*/ 151 h 626"/>
                  <a:gd name="T44" fmla="*/ 527 w 626"/>
                  <a:gd name="T45" fmla="*/ 141 h 626"/>
                  <a:gd name="T46" fmla="*/ 529 w 626"/>
                  <a:gd name="T47" fmla="*/ 134 h 626"/>
                  <a:gd name="T48" fmla="*/ 543 w 626"/>
                  <a:gd name="T49" fmla="*/ 125 h 626"/>
                  <a:gd name="T50" fmla="*/ 583 w 626"/>
                  <a:gd name="T51" fmla="*/ 123 h 626"/>
                  <a:gd name="T52" fmla="*/ 604 w 626"/>
                  <a:gd name="T53" fmla="*/ 123 h 626"/>
                  <a:gd name="T54" fmla="*/ 604 w 626"/>
                  <a:gd name="T55" fmla="*/ 134 h 626"/>
                  <a:gd name="T56" fmla="*/ 609 w 626"/>
                  <a:gd name="T57" fmla="*/ 137 h 626"/>
                  <a:gd name="T58" fmla="*/ 614 w 626"/>
                  <a:gd name="T59" fmla="*/ 146 h 626"/>
                  <a:gd name="T60" fmla="*/ 626 w 626"/>
                  <a:gd name="T61" fmla="*/ 163 h 626"/>
                  <a:gd name="T62" fmla="*/ 543 w 626"/>
                  <a:gd name="T63" fmla="*/ 156 h 626"/>
                  <a:gd name="T64" fmla="*/ 522 w 626"/>
                  <a:gd name="T65" fmla="*/ 248 h 626"/>
                  <a:gd name="T66" fmla="*/ 505 w 626"/>
                  <a:gd name="T67" fmla="*/ 257 h 626"/>
                  <a:gd name="T68" fmla="*/ 475 w 626"/>
                  <a:gd name="T69" fmla="*/ 278 h 626"/>
                  <a:gd name="T70" fmla="*/ 416 w 626"/>
                  <a:gd name="T71" fmla="*/ 356 h 626"/>
                  <a:gd name="T72" fmla="*/ 394 w 626"/>
                  <a:gd name="T73" fmla="*/ 340 h 626"/>
                  <a:gd name="T74" fmla="*/ 382 w 626"/>
                  <a:gd name="T75" fmla="*/ 390 h 626"/>
                  <a:gd name="T76" fmla="*/ 371 w 626"/>
                  <a:gd name="T77" fmla="*/ 418 h 626"/>
                  <a:gd name="T78" fmla="*/ 335 w 626"/>
                  <a:gd name="T79" fmla="*/ 512 h 626"/>
                  <a:gd name="T80" fmla="*/ 335 w 626"/>
                  <a:gd name="T81" fmla="*/ 534 h 626"/>
                  <a:gd name="T82" fmla="*/ 319 w 626"/>
                  <a:gd name="T83" fmla="*/ 560 h 626"/>
                  <a:gd name="T84" fmla="*/ 281 w 626"/>
                  <a:gd name="T85" fmla="*/ 576 h 626"/>
                  <a:gd name="T86" fmla="*/ 262 w 626"/>
                  <a:gd name="T87" fmla="*/ 576 h 626"/>
                  <a:gd name="T88" fmla="*/ 262 w 626"/>
                  <a:gd name="T89" fmla="*/ 590 h 626"/>
                  <a:gd name="T90" fmla="*/ 198 w 626"/>
                  <a:gd name="T91" fmla="*/ 597 h 626"/>
                  <a:gd name="T92" fmla="*/ 165 w 626"/>
                  <a:gd name="T93" fmla="*/ 626 h 626"/>
                  <a:gd name="T94" fmla="*/ 118 w 626"/>
                  <a:gd name="T95" fmla="*/ 602 h 626"/>
                  <a:gd name="T96" fmla="*/ 108 w 626"/>
                  <a:gd name="T97" fmla="*/ 586 h 626"/>
                  <a:gd name="T98" fmla="*/ 108 w 626"/>
                  <a:gd name="T99" fmla="*/ 574 h 626"/>
                  <a:gd name="T100" fmla="*/ 78 w 626"/>
                  <a:gd name="T101" fmla="*/ 562 h 626"/>
                  <a:gd name="T102" fmla="*/ 54 w 626"/>
                  <a:gd name="T103" fmla="*/ 541 h 626"/>
                  <a:gd name="T104" fmla="*/ 28 w 626"/>
                  <a:gd name="T105" fmla="*/ 508 h 626"/>
                  <a:gd name="T106" fmla="*/ 7 w 626"/>
                  <a:gd name="T107" fmla="*/ 463 h 626"/>
                  <a:gd name="T108" fmla="*/ 2 w 626"/>
                  <a:gd name="T109" fmla="*/ 43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6" h="626">
                    <a:moveTo>
                      <a:pt x="2" y="432"/>
                    </a:moveTo>
                    <a:lnTo>
                      <a:pt x="38" y="423"/>
                    </a:lnTo>
                    <a:lnTo>
                      <a:pt x="40" y="397"/>
                    </a:lnTo>
                    <a:lnTo>
                      <a:pt x="52" y="392"/>
                    </a:lnTo>
                    <a:lnTo>
                      <a:pt x="42" y="364"/>
                    </a:lnTo>
                    <a:lnTo>
                      <a:pt x="59" y="319"/>
                    </a:lnTo>
                    <a:lnTo>
                      <a:pt x="75" y="319"/>
                    </a:lnTo>
                    <a:lnTo>
                      <a:pt x="80" y="338"/>
                    </a:lnTo>
                    <a:lnTo>
                      <a:pt x="90" y="326"/>
                    </a:lnTo>
                    <a:lnTo>
                      <a:pt x="99" y="326"/>
                    </a:lnTo>
                    <a:lnTo>
                      <a:pt x="87" y="302"/>
                    </a:lnTo>
                    <a:lnTo>
                      <a:pt x="97" y="297"/>
                    </a:lnTo>
                    <a:lnTo>
                      <a:pt x="94" y="283"/>
                    </a:lnTo>
                    <a:lnTo>
                      <a:pt x="101" y="267"/>
                    </a:lnTo>
                    <a:lnTo>
                      <a:pt x="116" y="262"/>
                    </a:lnTo>
                    <a:lnTo>
                      <a:pt x="127" y="236"/>
                    </a:lnTo>
                    <a:lnTo>
                      <a:pt x="142" y="245"/>
                    </a:lnTo>
                    <a:lnTo>
                      <a:pt x="160" y="234"/>
                    </a:lnTo>
                    <a:lnTo>
                      <a:pt x="201" y="186"/>
                    </a:lnTo>
                    <a:lnTo>
                      <a:pt x="203" y="167"/>
                    </a:lnTo>
                    <a:lnTo>
                      <a:pt x="196" y="160"/>
                    </a:lnTo>
                    <a:lnTo>
                      <a:pt x="203" y="144"/>
                    </a:lnTo>
                    <a:lnTo>
                      <a:pt x="201" y="134"/>
                    </a:lnTo>
                    <a:lnTo>
                      <a:pt x="208" y="132"/>
                    </a:lnTo>
                    <a:lnTo>
                      <a:pt x="205" y="101"/>
                    </a:lnTo>
                    <a:lnTo>
                      <a:pt x="215" y="61"/>
                    </a:lnTo>
                    <a:lnTo>
                      <a:pt x="210" y="45"/>
                    </a:lnTo>
                    <a:lnTo>
                      <a:pt x="212" y="33"/>
                    </a:lnTo>
                    <a:lnTo>
                      <a:pt x="198" y="14"/>
                    </a:lnTo>
                    <a:lnTo>
                      <a:pt x="203" y="7"/>
                    </a:lnTo>
                    <a:lnTo>
                      <a:pt x="217" y="0"/>
                    </a:lnTo>
                    <a:lnTo>
                      <a:pt x="217" y="0"/>
                    </a:lnTo>
                    <a:lnTo>
                      <a:pt x="243" y="163"/>
                    </a:lnTo>
                    <a:lnTo>
                      <a:pt x="382" y="139"/>
                    </a:lnTo>
                    <a:lnTo>
                      <a:pt x="397" y="229"/>
                    </a:lnTo>
                    <a:lnTo>
                      <a:pt x="420" y="205"/>
                    </a:lnTo>
                    <a:lnTo>
                      <a:pt x="439" y="175"/>
                    </a:lnTo>
                    <a:lnTo>
                      <a:pt x="446" y="170"/>
                    </a:lnTo>
                    <a:lnTo>
                      <a:pt x="460" y="172"/>
                    </a:lnTo>
                    <a:lnTo>
                      <a:pt x="477" y="149"/>
                    </a:lnTo>
                    <a:lnTo>
                      <a:pt x="479" y="134"/>
                    </a:lnTo>
                    <a:lnTo>
                      <a:pt x="484" y="139"/>
                    </a:lnTo>
                    <a:lnTo>
                      <a:pt x="484" y="146"/>
                    </a:lnTo>
                    <a:lnTo>
                      <a:pt x="508" y="151"/>
                    </a:lnTo>
                    <a:lnTo>
                      <a:pt x="522" y="146"/>
                    </a:lnTo>
                    <a:lnTo>
                      <a:pt x="527" y="141"/>
                    </a:lnTo>
                    <a:lnTo>
                      <a:pt x="522" y="139"/>
                    </a:lnTo>
                    <a:lnTo>
                      <a:pt x="529" y="134"/>
                    </a:lnTo>
                    <a:lnTo>
                      <a:pt x="524" y="130"/>
                    </a:lnTo>
                    <a:lnTo>
                      <a:pt x="543" y="125"/>
                    </a:lnTo>
                    <a:lnTo>
                      <a:pt x="555" y="111"/>
                    </a:lnTo>
                    <a:lnTo>
                      <a:pt x="583" y="123"/>
                    </a:lnTo>
                    <a:lnTo>
                      <a:pt x="602" y="118"/>
                    </a:lnTo>
                    <a:lnTo>
                      <a:pt x="604" y="123"/>
                    </a:lnTo>
                    <a:lnTo>
                      <a:pt x="600" y="127"/>
                    </a:lnTo>
                    <a:lnTo>
                      <a:pt x="604" y="134"/>
                    </a:lnTo>
                    <a:lnTo>
                      <a:pt x="607" y="130"/>
                    </a:lnTo>
                    <a:lnTo>
                      <a:pt x="609" y="137"/>
                    </a:lnTo>
                    <a:lnTo>
                      <a:pt x="616" y="134"/>
                    </a:lnTo>
                    <a:lnTo>
                      <a:pt x="614" y="146"/>
                    </a:lnTo>
                    <a:lnTo>
                      <a:pt x="623" y="149"/>
                    </a:lnTo>
                    <a:lnTo>
                      <a:pt x="626" y="163"/>
                    </a:lnTo>
                    <a:lnTo>
                      <a:pt x="619" y="198"/>
                    </a:lnTo>
                    <a:lnTo>
                      <a:pt x="543" y="156"/>
                    </a:lnTo>
                    <a:lnTo>
                      <a:pt x="541" y="212"/>
                    </a:lnTo>
                    <a:lnTo>
                      <a:pt x="522" y="248"/>
                    </a:lnTo>
                    <a:lnTo>
                      <a:pt x="512" y="260"/>
                    </a:lnTo>
                    <a:lnTo>
                      <a:pt x="505" y="257"/>
                    </a:lnTo>
                    <a:lnTo>
                      <a:pt x="493" y="288"/>
                    </a:lnTo>
                    <a:lnTo>
                      <a:pt x="475" y="278"/>
                    </a:lnTo>
                    <a:lnTo>
                      <a:pt x="449" y="361"/>
                    </a:lnTo>
                    <a:lnTo>
                      <a:pt x="416" y="356"/>
                    </a:lnTo>
                    <a:lnTo>
                      <a:pt x="408" y="342"/>
                    </a:lnTo>
                    <a:lnTo>
                      <a:pt x="394" y="340"/>
                    </a:lnTo>
                    <a:lnTo>
                      <a:pt x="392" y="368"/>
                    </a:lnTo>
                    <a:lnTo>
                      <a:pt x="382" y="390"/>
                    </a:lnTo>
                    <a:lnTo>
                      <a:pt x="385" y="399"/>
                    </a:lnTo>
                    <a:lnTo>
                      <a:pt x="371" y="418"/>
                    </a:lnTo>
                    <a:lnTo>
                      <a:pt x="366" y="449"/>
                    </a:lnTo>
                    <a:lnTo>
                      <a:pt x="335" y="512"/>
                    </a:lnTo>
                    <a:lnTo>
                      <a:pt x="345" y="522"/>
                    </a:lnTo>
                    <a:lnTo>
                      <a:pt x="335" y="534"/>
                    </a:lnTo>
                    <a:lnTo>
                      <a:pt x="340" y="541"/>
                    </a:lnTo>
                    <a:lnTo>
                      <a:pt x="319" y="560"/>
                    </a:lnTo>
                    <a:lnTo>
                      <a:pt x="309" y="555"/>
                    </a:lnTo>
                    <a:lnTo>
                      <a:pt x="281" y="576"/>
                    </a:lnTo>
                    <a:lnTo>
                      <a:pt x="264" y="569"/>
                    </a:lnTo>
                    <a:lnTo>
                      <a:pt x="262" y="576"/>
                    </a:lnTo>
                    <a:lnTo>
                      <a:pt x="267" y="586"/>
                    </a:lnTo>
                    <a:lnTo>
                      <a:pt x="262" y="590"/>
                    </a:lnTo>
                    <a:lnTo>
                      <a:pt x="219" y="609"/>
                    </a:lnTo>
                    <a:lnTo>
                      <a:pt x="198" y="597"/>
                    </a:lnTo>
                    <a:lnTo>
                      <a:pt x="191" y="609"/>
                    </a:lnTo>
                    <a:lnTo>
                      <a:pt x="165" y="626"/>
                    </a:lnTo>
                    <a:lnTo>
                      <a:pt x="132" y="614"/>
                    </a:lnTo>
                    <a:lnTo>
                      <a:pt x="118" y="602"/>
                    </a:lnTo>
                    <a:lnTo>
                      <a:pt x="116" y="590"/>
                    </a:lnTo>
                    <a:lnTo>
                      <a:pt x="108" y="586"/>
                    </a:lnTo>
                    <a:lnTo>
                      <a:pt x="113" y="579"/>
                    </a:lnTo>
                    <a:lnTo>
                      <a:pt x="108" y="574"/>
                    </a:lnTo>
                    <a:lnTo>
                      <a:pt x="85" y="574"/>
                    </a:lnTo>
                    <a:lnTo>
                      <a:pt x="78" y="562"/>
                    </a:lnTo>
                    <a:lnTo>
                      <a:pt x="61" y="555"/>
                    </a:lnTo>
                    <a:lnTo>
                      <a:pt x="54" y="541"/>
                    </a:lnTo>
                    <a:lnTo>
                      <a:pt x="28" y="515"/>
                    </a:lnTo>
                    <a:lnTo>
                      <a:pt x="28" y="508"/>
                    </a:lnTo>
                    <a:lnTo>
                      <a:pt x="0" y="479"/>
                    </a:lnTo>
                    <a:lnTo>
                      <a:pt x="7" y="463"/>
                    </a:lnTo>
                    <a:lnTo>
                      <a:pt x="2" y="432"/>
                    </a:lnTo>
                    <a:lnTo>
                      <a:pt x="2" y="432"/>
                    </a:lnTo>
                    <a:close/>
                  </a:path>
                </a:pathLst>
              </a:custGeom>
              <a:grpFill/>
              <a:ln w="6350">
                <a:solidFill>
                  <a:schemeClr val="tx2"/>
                </a:solidFill>
              </a:ln>
            </p:spPr>
            <p:txBody>
              <a:bodyPr/>
              <a:lstStyle/>
              <a:p>
                <a:endParaRPr lang="en-US" kern="0" dirty="0">
                  <a:solidFill>
                    <a:srgbClr val="000000"/>
                  </a:solidFill>
                </a:endParaRPr>
              </a:p>
            </p:txBody>
          </p:sp>
          <p:sp>
            <p:nvSpPr>
              <p:cNvPr id="46" name="Freeform 87"/>
              <p:cNvSpPr>
                <a:spLocks/>
              </p:cNvSpPr>
              <p:nvPr/>
            </p:nvSpPr>
            <p:spPr bwMode="auto">
              <a:xfrm>
                <a:off x="3336362" y="2610508"/>
                <a:ext cx="702353" cy="247802"/>
              </a:xfrm>
              <a:custGeom>
                <a:avLst/>
                <a:gdLst>
                  <a:gd name="T0" fmla="*/ 1191 w 1191"/>
                  <a:gd name="T1" fmla="*/ 0 h 420"/>
                  <a:gd name="T2" fmla="*/ 910 w 1191"/>
                  <a:gd name="T3" fmla="*/ 40 h 420"/>
                  <a:gd name="T4" fmla="*/ 513 w 1191"/>
                  <a:gd name="T5" fmla="*/ 85 h 420"/>
                  <a:gd name="T6" fmla="*/ 506 w 1191"/>
                  <a:gd name="T7" fmla="*/ 94 h 420"/>
                  <a:gd name="T8" fmla="*/ 331 w 1191"/>
                  <a:gd name="T9" fmla="*/ 109 h 420"/>
                  <a:gd name="T10" fmla="*/ 326 w 1191"/>
                  <a:gd name="T11" fmla="*/ 104 h 420"/>
                  <a:gd name="T12" fmla="*/ 295 w 1191"/>
                  <a:gd name="T13" fmla="*/ 104 h 420"/>
                  <a:gd name="T14" fmla="*/ 302 w 1191"/>
                  <a:gd name="T15" fmla="*/ 137 h 420"/>
                  <a:gd name="T16" fmla="*/ 106 w 1191"/>
                  <a:gd name="T17" fmla="*/ 151 h 420"/>
                  <a:gd name="T18" fmla="*/ 102 w 1191"/>
                  <a:gd name="T19" fmla="*/ 161 h 420"/>
                  <a:gd name="T20" fmla="*/ 97 w 1191"/>
                  <a:gd name="T21" fmla="*/ 142 h 420"/>
                  <a:gd name="T22" fmla="*/ 87 w 1191"/>
                  <a:gd name="T23" fmla="*/ 144 h 420"/>
                  <a:gd name="T24" fmla="*/ 97 w 1191"/>
                  <a:gd name="T25" fmla="*/ 175 h 420"/>
                  <a:gd name="T26" fmla="*/ 83 w 1191"/>
                  <a:gd name="T27" fmla="*/ 184 h 420"/>
                  <a:gd name="T28" fmla="*/ 92 w 1191"/>
                  <a:gd name="T29" fmla="*/ 196 h 420"/>
                  <a:gd name="T30" fmla="*/ 76 w 1191"/>
                  <a:gd name="T31" fmla="*/ 198 h 420"/>
                  <a:gd name="T32" fmla="*/ 87 w 1191"/>
                  <a:gd name="T33" fmla="*/ 217 h 420"/>
                  <a:gd name="T34" fmla="*/ 73 w 1191"/>
                  <a:gd name="T35" fmla="*/ 243 h 420"/>
                  <a:gd name="T36" fmla="*/ 83 w 1191"/>
                  <a:gd name="T37" fmla="*/ 260 h 420"/>
                  <a:gd name="T38" fmla="*/ 66 w 1191"/>
                  <a:gd name="T39" fmla="*/ 262 h 420"/>
                  <a:gd name="T40" fmla="*/ 76 w 1191"/>
                  <a:gd name="T41" fmla="*/ 269 h 420"/>
                  <a:gd name="T42" fmla="*/ 73 w 1191"/>
                  <a:gd name="T43" fmla="*/ 276 h 420"/>
                  <a:gd name="T44" fmla="*/ 45 w 1191"/>
                  <a:gd name="T45" fmla="*/ 293 h 420"/>
                  <a:gd name="T46" fmla="*/ 52 w 1191"/>
                  <a:gd name="T47" fmla="*/ 309 h 420"/>
                  <a:gd name="T48" fmla="*/ 45 w 1191"/>
                  <a:gd name="T49" fmla="*/ 316 h 420"/>
                  <a:gd name="T50" fmla="*/ 52 w 1191"/>
                  <a:gd name="T51" fmla="*/ 328 h 420"/>
                  <a:gd name="T52" fmla="*/ 38 w 1191"/>
                  <a:gd name="T53" fmla="*/ 331 h 420"/>
                  <a:gd name="T54" fmla="*/ 24 w 1191"/>
                  <a:gd name="T55" fmla="*/ 361 h 420"/>
                  <a:gd name="T56" fmla="*/ 31 w 1191"/>
                  <a:gd name="T57" fmla="*/ 399 h 420"/>
                  <a:gd name="T58" fmla="*/ 19 w 1191"/>
                  <a:gd name="T59" fmla="*/ 401 h 420"/>
                  <a:gd name="T60" fmla="*/ 14 w 1191"/>
                  <a:gd name="T61" fmla="*/ 413 h 420"/>
                  <a:gd name="T62" fmla="*/ 0 w 1191"/>
                  <a:gd name="T63" fmla="*/ 420 h 420"/>
                  <a:gd name="T64" fmla="*/ 305 w 1191"/>
                  <a:gd name="T65" fmla="*/ 399 h 420"/>
                  <a:gd name="T66" fmla="*/ 671 w 1191"/>
                  <a:gd name="T67" fmla="*/ 366 h 420"/>
                  <a:gd name="T68" fmla="*/ 855 w 1191"/>
                  <a:gd name="T69" fmla="*/ 342 h 420"/>
                  <a:gd name="T70" fmla="*/ 855 w 1191"/>
                  <a:gd name="T71" fmla="*/ 305 h 420"/>
                  <a:gd name="T72" fmla="*/ 862 w 1191"/>
                  <a:gd name="T73" fmla="*/ 298 h 420"/>
                  <a:gd name="T74" fmla="*/ 884 w 1191"/>
                  <a:gd name="T75" fmla="*/ 295 h 420"/>
                  <a:gd name="T76" fmla="*/ 891 w 1191"/>
                  <a:gd name="T77" fmla="*/ 267 h 420"/>
                  <a:gd name="T78" fmla="*/ 907 w 1191"/>
                  <a:gd name="T79" fmla="*/ 248 h 420"/>
                  <a:gd name="T80" fmla="*/ 926 w 1191"/>
                  <a:gd name="T81" fmla="*/ 236 h 420"/>
                  <a:gd name="T82" fmla="*/ 961 w 1191"/>
                  <a:gd name="T83" fmla="*/ 231 h 420"/>
                  <a:gd name="T84" fmla="*/ 1004 w 1191"/>
                  <a:gd name="T85" fmla="*/ 191 h 420"/>
                  <a:gd name="T86" fmla="*/ 1028 w 1191"/>
                  <a:gd name="T87" fmla="*/ 184 h 420"/>
                  <a:gd name="T88" fmla="*/ 1037 w 1191"/>
                  <a:gd name="T89" fmla="*/ 165 h 420"/>
                  <a:gd name="T90" fmla="*/ 1035 w 1191"/>
                  <a:gd name="T91" fmla="*/ 153 h 420"/>
                  <a:gd name="T92" fmla="*/ 1049 w 1191"/>
                  <a:gd name="T93" fmla="*/ 153 h 420"/>
                  <a:gd name="T94" fmla="*/ 1054 w 1191"/>
                  <a:gd name="T95" fmla="*/ 142 h 420"/>
                  <a:gd name="T96" fmla="*/ 1070 w 1191"/>
                  <a:gd name="T97" fmla="*/ 127 h 420"/>
                  <a:gd name="T98" fmla="*/ 1082 w 1191"/>
                  <a:gd name="T99" fmla="*/ 144 h 420"/>
                  <a:gd name="T100" fmla="*/ 1115 w 1191"/>
                  <a:gd name="T101" fmla="*/ 109 h 420"/>
                  <a:gd name="T102" fmla="*/ 1127 w 1191"/>
                  <a:gd name="T103" fmla="*/ 101 h 420"/>
                  <a:gd name="T104" fmla="*/ 1148 w 1191"/>
                  <a:gd name="T105" fmla="*/ 109 h 420"/>
                  <a:gd name="T106" fmla="*/ 1165 w 1191"/>
                  <a:gd name="T107" fmla="*/ 71 h 420"/>
                  <a:gd name="T108" fmla="*/ 1176 w 1191"/>
                  <a:gd name="T109" fmla="*/ 59 h 420"/>
                  <a:gd name="T110" fmla="*/ 1191 w 1191"/>
                  <a:gd name="T111" fmla="*/ 59 h 420"/>
                  <a:gd name="T112" fmla="*/ 1186 w 1191"/>
                  <a:gd name="T113" fmla="*/ 49 h 420"/>
                  <a:gd name="T114" fmla="*/ 1191 w 1191"/>
                  <a:gd name="T115" fmla="*/ 33 h 420"/>
                  <a:gd name="T116" fmla="*/ 1186 w 1191"/>
                  <a:gd name="T117" fmla="*/ 26 h 420"/>
                  <a:gd name="T118" fmla="*/ 1191 w 1191"/>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1" h="420">
                    <a:moveTo>
                      <a:pt x="1191" y="0"/>
                    </a:moveTo>
                    <a:lnTo>
                      <a:pt x="910" y="40"/>
                    </a:lnTo>
                    <a:lnTo>
                      <a:pt x="513" y="85"/>
                    </a:lnTo>
                    <a:lnTo>
                      <a:pt x="506" y="94"/>
                    </a:lnTo>
                    <a:lnTo>
                      <a:pt x="331" y="109"/>
                    </a:lnTo>
                    <a:lnTo>
                      <a:pt x="326" y="104"/>
                    </a:lnTo>
                    <a:lnTo>
                      <a:pt x="295" y="104"/>
                    </a:lnTo>
                    <a:lnTo>
                      <a:pt x="302" y="137"/>
                    </a:lnTo>
                    <a:lnTo>
                      <a:pt x="106" y="151"/>
                    </a:lnTo>
                    <a:lnTo>
                      <a:pt x="102" y="161"/>
                    </a:lnTo>
                    <a:lnTo>
                      <a:pt x="97" y="142"/>
                    </a:lnTo>
                    <a:lnTo>
                      <a:pt x="87" y="144"/>
                    </a:lnTo>
                    <a:lnTo>
                      <a:pt x="97" y="175"/>
                    </a:lnTo>
                    <a:lnTo>
                      <a:pt x="83" y="184"/>
                    </a:lnTo>
                    <a:lnTo>
                      <a:pt x="92" y="196"/>
                    </a:lnTo>
                    <a:lnTo>
                      <a:pt x="76" y="198"/>
                    </a:lnTo>
                    <a:lnTo>
                      <a:pt x="87" y="217"/>
                    </a:lnTo>
                    <a:lnTo>
                      <a:pt x="73" y="243"/>
                    </a:lnTo>
                    <a:lnTo>
                      <a:pt x="83" y="260"/>
                    </a:lnTo>
                    <a:lnTo>
                      <a:pt x="66" y="262"/>
                    </a:lnTo>
                    <a:lnTo>
                      <a:pt x="76" y="269"/>
                    </a:lnTo>
                    <a:lnTo>
                      <a:pt x="73" y="276"/>
                    </a:lnTo>
                    <a:lnTo>
                      <a:pt x="45" y="293"/>
                    </a:lnTo>
                    <a:lnTo>
                      <a:pt x="52" y="309"/>
                    </a:lnTo>
                    <a:lnTo>
                      <a:pt x="45" y="316"/>
                    </a:lnTo>
                    <a:lnTo>
                      <a:pt x="52" y="328"/>
                    </a:lnTo>
                    <a:lnTo>
                      <a:pt x="38" y="331"/>
                    </a:lnTo>
                    <a:lnTo>
                      <a:pt x="24" y="361"/>
                    </a:lnTo>
                    <a:lnTo>
                      <a:pt x="31" y="399"/>
                    </a:lnTo>
                    <a:lnTo>
                      <a:pt x="19" y="401"/>
                    </a:lnTo>
                    <a:lnTo>
                      <a:pt x="14" y="413"/>
                    </a:lnTo>
                    <a:lnTo>
                      <a:pt x="0" y="420"/>
                    </a:lnTo>
                    <a:lnTo>
                      <a:pt x="305" y="399"/>
                    </a:lnTo>
                    <a:lnTo>
                      <a:pt x="671" y="366"/>
                    </a:lnTo>
                    <a:lnTo>
                      <a:pt x="855" y="342"/>
                    </a:lnTo>
                    <a:lnTo>
                      <a:pt x="855" y="305"/>
                    </a:lnTo>
                    <a:lnTo>
                      <a:pt x="862" y="298"/>
                    </a:lnTo>
                    <a:lnTo>
                      <a:pt x="884" y="295"/>
                    </a:lnTo>
                    <a:lnTo>
                      <a:pt x="891" y="267"/>
                    </a:lnTo>
                    <a:lnTo>
                      <a:pt x="907" y="248"/>
                    </a:lnTo>
                    <a:lnTo>
                      <a:pt x="926" y="236"/>
                    </a:lnTo>
                    <a:lnTo>
                      <a:pt x="961" y="231"/>
                    </a:lnTo>
                    <a:lnTo>
                      <a:pt x="1004" y="191"/>
                    </a:lnTo>
                    <a:lnTo>
                      <a:pt x="1028" y="184"/>
                    </a:lnTo>
                    <a:lnTo>
                      <a:pt x="1037" y="165"/>
                    </a:lnTo>
                    <a:lnTo>
                      <a:pt x="1035" y="153"/>
                    </a:lnTo>
                    <a:lnTo>
                      <a:pt x="1049" y="153"/>
                    </a:lnTo>
                    <a:lnTo>
                      <a:pt x="1054" y="142"/>
                    </a:lnTo>
                    <a:lnTo>
                      <a:pt x="1070" y="127"/>
                    </a:lnTo>
                    <a:lnTo>
                      <a:pt x="1082" y="144"/>
                    </a:lnTo>
                    <a:lnTo>
                      <a:pt x="1115" y="109"/>
                    </a:lnTo>
                    <a:lnTo>
                      <a:pt x="1127" y="101"/>
                    </a:lnTo>
                    <a:lnTo>
                      <a:pt x="1148" y="109"/>
                    </a:lnTo>
                    <a:lnTo>
                      <a:pt x="1165" y="71"/>
                    </a:lnTo>
                    <a:lnTo>
                      <a:pt x="1176" y="59"/>
                    </a:lnTo>
                    <a:lnTo>
                      <a:pt x="1191" y="59"/>
                    </a:lnTo>
                    <a:lnTo>
                      <a:pt x="1186" y="49"/>
                    </a:lnTo>
                    <a:lnTo>
                      <a:pt x="1191" y="33"/>
                    </a:lnTo>
                    <a:lnTo>
                      <a:pt x="1186" y="26"/>
                    </a:lnTo>
                    <a:lnTo>
                      <a:pt x="1191" y="0"/>
                    </a:lnTo>
                    <a:close/>
                  </a:path>
                </a:pathLst>
              </a:custGeom>
              <a:grpFill/>
              <a:ln w="6350">
                <a:solidFill>
                  <a:schemeClr val="tx2"/>
                </a:solidFill>
              </a:ln>
            </p:spPr>
            <p:txBody>
              <a:bodyPr/>
              <a:lstStyle/>
              <a:p>
                <a:endParaRPr lang="en-US" kern="0" dirty="0">
                  <a:solidFill>
                    <a:srgbClr val="000000"/>
                  </a:solidFill>
                </a:endParaRPr>
              </a:p>
            </p:txBody>
          </p:sp>
          <p:sp>
            <p:nvSpPr>
              <p:cNvPr id="47" name="Freeform 91"/>
              <p:cNvSpPr>
                <a:spLocks/>
              </p:cNvSpPr>
              <p:nvPr/>
            </p:nvSpPr>
            <p:spPr bwMode="auto">
              <a:xfrm>
                <a:off x="4447979" y="2193965"/>
                <a:ext cx="90817" cy="146321"/>
              </a:xfrm>
              <a:custGeom>
                <a:avLst/>
                <a:gdLst>
                  <a:gd name="T0" fmla="*/ 0 w 154"/>
                  <a:gd name="T1" fmla="*/ 30 h 248"/>
                  <a:gd name="T2" fmla="*/ 14 w 154"/>
                  <a:gd name="T3" fmla="*/ 4 h 248"/>
                  <a:gd name="T4" fmla="*/ 31 w 154"/>
                  <a:gd name="T5" fmla="*/ 0 h 248"/>
                  <a:gd name="T6" fmla="*/ 50 w 154"/>
                  <a:gd name="T7" fmla="*/ 7 h 248"/>
                  <a:gd name="T8" fmla="*/ 43 w 154"/>
                  <a:gd name="T9" fmla="*/ 16 h 248"/>
                  <a:gd name="T10" fmla="*/ 35 w 154"/>
                  <a:gd name="T11" fmla="*/ 42 h 248"/>
                  <a:gd name="T12" fmla="*/ 43 w 154"/>
                  <a:gd name="T13" fmla="*/ 52 h 248"/>
                  <a:gd name="T14" fmla="*/ 43 w 154"/>
                  <a:gd name="T15" fmla="*/ 68 h 248"/>
                  <a:gd name="T16" fmla="*/ 154 w 154"/>
                  <a:gd name="T17" fmla="*/ 212 h 248"/>
                  <a:gd name="T18" fmla="*/ 149 w 154"/>
                  <a:gd name="T19" fmla="*/ 229 h 248"/>
                  <a:gd name="T20" fmla="*/ 59 w 154"/>
                  <a:gd name="T21" fmla="*/ 248 h 248"/>
                  <a:gd name="T22" fmla="*/ 0 w 154"/>
                  <a:gd name="T23" fmla="*/ 3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248">
                    <a:moveTo>
                      <a:pt x="0" y="30"/>
                    </a:moveTo>
                    <a:lnTo>
                      <a:pt x="14" y="4"/>
                    </a:lnTo>
                    <a:lnTo>
                      <a:pt x="31" y="0"/>
                    </a:lnTo>
                    <a:lnTo>
                      <a:pt x="50" y="7"/>
                    </a:lnTo>
                    <a:lnTo>
                      <a:pt x="43" y="16"/>
                    </a:lnTo>
                    <a:lnTo>
                      <a:pt x="35" y="42"/>
                    </a:lnTo>
                    <a:lnTo>
                      <a:pt x="43" y="52"/>
                    </a:lnTo>
                    <a:lnTo>
                      <a:pt x="43" y="68"/>
                    </a:lnTo>
                    <a:lnTo>
                      <a:pt x="154" y="212"/>
                    </a:lnTo>
                    <a:lnTo>
                      <a:pt x="149" y="229"/>
                    </a:lnTo>
                    <a:lnTo>
                      <a:pt x="59" y="248"/>
                    </a:lnTo>
                    <a:lnTo>
                      <a:pt x="0" y="30"/>
                    </a:lnTo>
                    <a:close/>
                  </a:path>
                </a:pathLst>
              </a:custGeom>
              <a:grpFill/>
              <a:ln w="6350">
                <a:solidFill>
                  <a:schemeClr val="tx2"/>
                </a:solidFill>
              </a:ln>
            </p:spPr>
            <p:txBody>
              <a:bodyPr/>
              <a:lstStyle/>
              <a:p>
                <a:endParaRPr lang="en-US" kern="0" dirty="0">
                  <a:solidFill>
                    <a:srgbClr val="000000"/>
                  </a:solidFill>
                </a:endParaRPr>
              </a:p>
            </p:txBody>
          </p:sp>
          <p:sp>
            <p:nvSpPr>
              <p:cNvPr id="48" name="Freeform 97"/>
              <p:cNvSpPr>
                <a:spLocks/>
              </p:cNvSpPr>
              <p:nvPr/>
            </p:nvSpPr>
            <p:spPr bwMode="auto">
              <a:xfrm>
                <a:off x="2231822" y="2012244"/>
                <a:ext cx="671098" cy="337482"/>
              </a:xfrm>
              <a:custGeom>
                <a:avLst/>
                <a:gdLst>
                  <a:gd name="T0" fmla="*/ 692 w 1138"/>
                  <a:gd name="T1" fmla="*/ 41 h 572"/>
                  <a:gd name="T2" fmla="*/ 31 w 1138"/>
                  <a:gd name="T3" fmla="*/ 0 h 572"/>
                  <a:gd name="T4" fmla="*/ 0 w 1138"/>
                  <a:gd name="T5" fmla="*/ 355 h 572"/>
                  <a:gd name="T6" fmla="*/ 265 w 1138"/>
                  <a:gd name="T7" fmla="*/ 376 h 572"/>
                  <a:gd name="T8" fmla="*/ 253 w 1138"/>
                  <a:gd name="T9" fmla="*/ 546 h 572"/>
                  <a:gd name="T10" fmla="*/ 1138 w 1138"/>
                  <a:gd name="T11" fmla="*/ 572 h 572"/>
                  <a:gd name="T12" fmla="*/ 1138 w 1138"/>
                  <a:gd name="T13" fmla="*/ 558 h 572"/>
                  <a:gd name="T14" fmla="*/ 1129 w 1138"/>
                  <a:gd name="T15" fmla="*/ 544 h 572"/>
                  <a:gd name="T16" fmla="*/ 1129 w 1138"/>
                  <a:gd name="T17" fmla="*/ 534 h 572"/>
                  <a:gd name="T18" fmla="*/ 1105 w 1138"/>
                  <a:gd name="T19" fmla="*/ 523 h 572"/>
                  <a:gd name="T20" fmla="*/ 1101 w 1138"/>
                  <a:gd name="T21" fmla="*/ 487 h 572"/>
                  <a:gd name="T22" fmla="*/ 1091 w 1138"/>
                  <a:gd name="T23" fmla="*/ 482 h 572"/>
                  <a:gd name="T24" fmla="*/ 1089 w 1138"/>
                  <a:gd name="T25" fmla="*/ 461 h 572"/>
                  <a:gd name="T26" fmla="*/ 1077 w 1138"/>
                  <a:gd name="T27" fmla="*/ 447 h 572"/>
                  <a:gd name="T28" fmla="*/ 1084 w 1138"/>
                  <a:gd name="T29" fmla="*/ 421 h 572"/>
                  <a:gd name="T30" fmla="*/ 1077 w 1138"/>
                  <a:gd name="T31" fmla="*/ 393 h 572"/>
                  <a:gd name="T32" fmla="*/ 1079 w 1138"/>
                  <a:gd name="T33" fmla="*/ 369 h 572"/>
                  <a:gd name="T34" fmla="*/ 1068 w 1138"/>
                  <a:gd name="T35" fmla="*/ 364 h 572"/>
                  <a:gd name="T36" fmla="*/ 1075 w 1138"/>
                  <a:gd name="T37" fmla="*/ 345 h 572"/>
                  <a:gd name="T38" fmla="*/ 1065 w 1138"/>
                  <a:gd name="T39" fmla="*/ 341 h 572"/>
                  <a:gd name="T40" fmla="*/ 1070 w 1138"/>
                  <a:gd name="T41" fmla="*/ 319 h 572"/>
                  <a:gd name="T42" fmla="*/ 1061 w 1138"/>
                  <a:gd name="T43" fmla="*/ 315 h 572"/>
                  <a:gd name="T44" fmla="*/ 1058 w 1138"/>
                  <a:gd name="T45" fmla="*/ 303 h 572"/>
                  <a:gd name="T46" fmla="*/ 1049 w 1138"/>
                  <a:gd name="T47" fmla="*/ 305 h 572"/>
                  <a:gd name="T48" fmla="*/ 1046 w 1138"/>
                  <a:gd name="T49" fmla="*/ 279 h 572"/>
                  <a:gd name="T50" fmla="*/ 1051 w 1138"/>
                  <a:gd name="T51" fmla="*/ 260 h 572"/>
                  <a:gd name="T52" fmla="*/ 1039 w 1138"/>
                  <a:gd name="T53" fmla="*/ 241 h 572"/>
                  <a:gd name="T54" fmla="*/ 1042 w 1138"/>
                  <a:gd name="T55" fmla="*/ 227 h 572"/>
                  <a:gd name="T56" fmla="*/ 1025 w 1138"/>
                  <a:gd name="T57" fmla="*/ 215 h 572"/>
                  <a:gd name="T58" fmla="*/ 1025 w 1138"/>
                  <a:gd name="T59" fmla="*/ 204 h 572"/>
                  <a:gd name="T60" fmla="*/ 1016 w 1138"/>
                  <a:gd name="T61" fmla="*/ 192 h 572"/>
                  <a:gd name="T62" fmla="*/ 1016 w 1138"/>
                  <a:gd name="T63" fmla="*/ 173 h 572"/>
                  <a:gd name="T64" fmla="*/ 1006 w 1138"/>
                  <a:gd name="T65" fmla="*/ 159 h 572"/>
                  <a:gd name="T66" fmla="*/ 1009 w 1138"/>
                  <a:gd name="T67" fmla="*/ 135 h 572"/>
                  <a:gd name="T68" fmla="*/ 978 w 1138"/>
                  <a:gd name="T69" fmla="*/ 130 h 572"/>
                  <a:gd name="T70" fmla="*/ 968 w 1138"/>
                  <a:gd name="T71" fmla="*/ 104 h 572"/>
                  <a:gd name="T72" fmla="*/ 914 w 1138"/>
                  <a:gd name="T73" fmla="*/ 83 h 572"/>
                  <a:gd name="T74" fmla="*/ 898 w 1138"/>
                  <a:gd name="T75" fmla="*/ 67 h 572"/>
                  <a:gd name="T76" fmla="*/ 822 w 1138"/>
                  <a:gd name="T77" fmla="*/ 67 h 572"/>
                  <a:gd name="T78" fmla="*/ 810 w 1138"/>
                  <a:gd name="T79" fmla="*/ 81 h 572"/>
                  <a:gd name="T80" fmla="*/ 801 w 1138"/>
                  <a:gd name="T81" fmla="*/ 83 h 572"/>
                  <a:gd name="T82" fmla="*/ 753 w 1138"/>
                  <a:gd name="T83" fmla="*/ 57 h 572"/>
                  <a:gd name="T84" fmla="*/ 739 w 1138"/>
                  <a:gd name="T85" fmla="*/ 41 h 572"/>
                  <a:gd name="T86" fmla="*/ 739 w 1138"/>
                  <a:gd name="T87" fmla="*/ 43 h 572"/>
                  <a:gd name="T88" fmla="*/ 692 w 1138"/>
                  <a:gd name="T89" fmla="*/ 4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8" h="572">
                    <a:moveTo>
                      <a:pt x="692" y="41"/>
                    </a:moveTo>
                    <a:lnTo>
                      <a:pt x="31" y="0"/>
                    </a:lnTo>
                    <a:lnTo>
                      <a:pt x="0" y="355"/>
                    </a:lnTo>
                    <a:lnTo>
                      <a:pt x="265" y="376"/>
                    </a:lnTo>
                    <a:lnTo>
                      <a:pt x="253" y="546"/>
                    </a:lnTo>
                    <a:lnTo>
                      <a:pt x="1138" y="572"/>
                    </a:lnTo>
                    <a:lnTo>
                      <a:pt x="1138" y="558"/>
                    </a:lnTo>
                    <a:lnTo>
                      <a:pt x="1129" y="544"/>
                    </a:lnTo>
                    <a:lnTo>
                      <a:pt x="1129" y="534"/>
                    </a:lnTo>
                    <a:lnTo>
                      <a:pt x="1105" y="523"/>
                    </a:lnTo>
                    <a:lnTo>
                      <a:pt x="1101" y="487"/>
                    </a:lnTo>
                    <a:lnTo>
                      <a:pt x="1091" y="482"/>
                    </a:lnTo>
                    <a:lnTo>
                      <a:pt x="1089" y="461"/>
                    </a:lnTo>
                    <a:lnTo>
                      <a:pt x="1077" y="447"/>
                    </a:lnTo>
                    <a:lnTo>
                      <a:pt x="1084" y="421"/>
                    </a:lnTo>
                    <a:lnTo>
                      <a:pt x="1077" y="393"/>
                    </a:lnTo>
                    <a:lnTo>
                      <a:pt x="1079" y="369"/>
                    </a:lnTo>
                    <a:lnTo>
                      <a:pt x="1068" y="364"/>
                    </a:lnTo>
                    <a:lnTo>
                      <a:pt x="1075" y="345"/>
                    </a:lnTo>
                    <a:lnTo>
                      <a:pt x="1065" y="341"/>
                    </a:lnTo>
                    <a:lnTo>
                      <a:pt x="1070" y="319"/>
                    </a:lnTo>
                    <a:lnTo>
                      <a:pt x="1061" y="315"/>
                    </a:lnTo>
                    <a:lnTo>
                      <a:pt x="1058" y="303"/>
                    </a:lnTo>
                    <a:lnTo>
                      <a:pt x="1049" y="305"/>
                    </a:lnTo>
                    <a:lnTo>
                      <a:pt x="1046" y="279"/>
                    </a:lnTo>
                    <a:lnTo>
                      <a:pt x="1051" y="260"/>
                    </a:lnTo>
                    <a:lnTo>
                      <a:pt x="1039" y="241"/>
                    </a:lnTo>
                    <a:lnTo>
                      <a:pt x="1042" y="227"/>
                    </a:lnTo>
                    <a:lnTo>
                      <a:pt x="1025" y="215"/>
                    </a:lnTo>
                    <a:lnTo>
                      <a:pt x="1025" y="204"/>
                    </a:lnTo>
                    <a:lnTo>
                      <a:pt x="1016" y="192"/>
                    </a:lnTo>
                    <a:lnTo>
                      <a:pt x="1016" y="173"/>
                    </a:lnTo>
                    <a:lnTo>
                      <a:pt x="1006" y="159"/>
                    </a:lnTo>
                    <a:lnTo>
                      <a:pt x="1009" y="135"/>
                    </a:lnTo>
                    <a:lnTo>
                      <a:pt x="978" y="130"/>
                    </a:lnTo>
                    <a:lnTo>
                      <a:pt x="968" y="104"/>
                    </a:lnTo>
                    <a:lnTo>
                      <a:pt x="914" y="83"/>
                    </a:lnTo>
                    <a:lnTo>
                      <a:pt x="898" y="67"/>
                    </a:lnTo>
                    <a:lnTo>
                      <a:pt x="822" y="67"/>
                    </a:lnTo>
                    <a:lnTo>
                      <a:pt x="810" y="81"/>
                    </a:lnTo>
                    <a:lnTo>
                      <a:pt x="801" y="83"/>
                    </a:lnTo>
                    <a:lnTo>
                      <a:pt x="753" y="57"/>
                    </a:lnTo>
                    <a:lnTo>
                      <a:pt x="739" y="41"/>
                    </a:lnTo>
                    <a:lnTo>
                      <a:pt x="739" y="43"/>
                    </a:lnTo>
                    <a:lnTo>
                      <a:pt x="692" y="41"/>
                    </a:lnTo>
                    <a:close/>
                  </a:path>
                </a:pathLst>
              </a:custGeom>
              <a:grpFill/>
              <a:ln w="6350">
                <a:solidFill>
                  <a:schemeClr val="tx2"/>
                </a:solidFill>
              </a:ln>
            </p:spPr>
            <p:txBody>
              <a:bodyPr/>
              <a:lstStyle/>
              <a:p>
                <a:endParaRPr lang="en-US" kern="0" dirty="0">
                  <a:solidFill>
                    <a:srgbClr val="000000"/>
                  </a:solidFill>
                </a:endParaRPr>
              </a:p>
            </p:txBody>
          </p:sp>
          <p:sp>
            <p:nvSpPr>
              <p:cNvPr id="49" name="Freeform 99"/>
              <p:cNvSpPr>
                <a:spLocks/>
              </p:cNvSpPr>
              <p:nvPr/>
            </p:nvSpPr>
            <p:spPr bwMode="auto">
              <a:xfrm>
                <a:off x="4612510" y="1566792"/>
                <a:ext cx="132097" cy="279662"/>
              </a:xfrm>
              <a:custGeom>
                <a:avLst/>
                <a:gdLst>
                  <a:gd name="T0" fmla="*/ 224 w 224"/>
                  <a:gd name="T1" fmla="*/ 359 h 474"/>
                  <a:gd name="T2" fmla="*/ 212 w 224"/>
                  <a:gd name="T3" fmla="*/ 349 h 474"/>
                  <a:gd name="T4" fmla="*/ 208 w 224"/>
                  <a:gd name="T5" fmla="*/ 333 h 474"/>
                  <a:gd name="T6" fmla="*/ 182 w 224"/>
                  <a:gd name="T7" fmla="*/ 314 h 474"/>
                  <a:gd name="T8" fmla="*/ 134 w 224"/>
                  <a:gd name="T9" fmla="*/ 155 h 474"/>
                  <a:gd name="T10" fmla="*/ 82 w 224"/>
                  <a:gd name="T11" fmla="*/ 0 h 474"/>
                  <a:gd name="T12" fmla="*/ 75 w 224"/>
                  <a:gd name="T13" fmla="*/ 4 h 474"/>
                  <a:gd name="T14" fmla="*/ 52 w 224"/>
                  <a:gd name="T15" fmla="*/ 14 h 474"/>
                  <a:gd name="T16" fmla="*/ 45 w 224"/>
                  <a:gd name="T17" fmla="*/ 23 h 474"/>
                  <a:gd name="T18" fmla="*/ 42 w 224"/>
                  <a:gd name="T19" fmla="*/ 63 h 474"/>
                  <a:gd name="T20" fmla="*/ 47 w 224"/>
                  <a:gd name="T21" fmla="*/ 75 h 474"/>
                  <a:gd name="T22" fmla="*/ 40 w 224"/>
                  <a:gd name="T23" fmla="*/ 103 h 474"/>
                  <a:gd name="T24" fmla="*/ 56 w 224"/>
                  <a:gd name="T25" fmla="*/ 127 h 474"/>
                  <a:gd name="T26" fmla="*/ 56 w 224"/>
                  <a:gd name="T27" fmla="*/ 141 h 474"/>
                  <a:gd name="T28" fmla="*/ 30 w 224"/>
                  <a:gd name="T29" fmla="*/ 179 h 474"/>
                  <a:gd name="T30" fmla="*/ 12 w 224"/>
                  <a:gd name="T31" fmla="*/ 191 h 474"/>
                  <a:gd name="T32" fmla="*/ 19 w 224"/>
                  <a:gd name="T33" fmla="*/ 252 h 474"/>
                  <a:gd name="T34" fmla="*/ 0 w 224"/>
                  <a:gd name="T35" fmla="*/ 335 h 474"/>
                  <a:gd name="T36" fmla="*/ 14 w 224"/>
                  <a:gd name="T37" fmla="*/ 427 h 474"/>
                  <a:gd name="T38" fmla="*/ 9 w 224"/>
                  <a:gd name="T39" fmla="*/ 455 h 474"/>
                  <a:gd name="T40" fmla="*/ 26 w 224"/>
                  <a:gd name="T41" fmla="*/ 474 h 474"/>
                  <a:gd name="T42" fmla="*/ 172 w 224"/>
                  <a:gd name="T43" fmla="*/ 437 h 474"/>
                  <a:gd name="T44" fmla="*/ 212 w 224"/>
                  <a:gd name="T45" fmla="*/ 396 h 474"/>
                  <a:gd name="T46" fmla="*/ 224 w 224"/>
                  <a:gd name="T47" fmla="*/ 396 h 474"/>
                  <a:gd name="T48" fmla="*/ 224 w 224"/>
                  <a:gd name="T49" fmla="*/ 35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474">
                    <a:moveTo>
                      <a:pt x="224" y="359"/>
                    </a:moveTo>
                    <a:lnTo>
                      <a:pt x="212" y="349"/>
                    </a:lnTo>
                    <a:lnTo>
                      <a:pt x="208" y="333"/>
                    </a:lnTo>
                    <a:lnTo>
                      <a:pt x="182" y="314"/>
                    </a:lnTo>
                    <a:lnTo>
                      <a:pt x="134" y="155"/>
                    </a:lnTo>
                    <a:lnTo>
                      <a:pt x="82" y="0"/>
                    </a:lnTo>
                    <a:lnTo>
                      <a:pt x="75" y="4"/>
                    </a:lnTo>
                    <a:lnTo>
                      <a:pt x="52" y="14"/>
                    </a:lnTo>
                    <a:lnTo>
                      <a:pt x="45" y="23"/>
                    </a:lnTo>
                    <a:lnTo>
                      <a:pt x="42" y="63"/>
                    </a:lnTo>
                    <a:lnTo>
                      <a:pt x="47" y="75"/>
                    </a:lnTo>
                    <a:lnTo>
                      <a:pt x="40" y="103"/>
                    </a:lnTo>
                    <a:lnTo>
                      <a:pt x="56" y="127"/>
                    </a:lnTo>
                    <a:lnTo>
                      <a:pt x="56" y="141"/>
                    </a:lnTo>
                    <a:lnTo>
                      <a:pt x="30" y="179"/>
                    </a:lnTo>
                    <a:lnTo>
                      <a:pt x="12" y="191"/>
                    </a:lnTo>
                    <a:lnTo>
                      <a:pt x="19" y="252"/>
                    </a:lnTo>
                    <a:lnTo>
                      <a:pt x="0" y="335"/>
                    </a:lnTo>
                    <a:lnTo>
                      <a:pt x="14" y="427"/>
                    </a:lnTo>
                    <a:lnTo>
                      <a:pt x="9" y="455"/>
                    </a:lnTo>
                    <a:lnTo>
                      <a:pt x="26" y="474"/>
                    </a:lnTo>
                    <a:lnTo>
                      <a:pt x="172" y="437"/>
                    </a:lnTo>
                    <a:lnTo>
                      <a:pt x="212" y="396"/>
                    </a:lnTo>
                    <a:lnTo>
                      <a:pt x="224" y="396"/>
                    </a:lnTo>
                    <a:lnTo>
                      <a:pt x="224" y="359"/>
                    </a:lnTo>
                    <a:close/>
                  </a:path>
                </a:pathLst>
              </a:custGeom>
              <a:grpFill/>
              <a:ln w="6350">
                <a:solidFill>
                  <a:schemeClr val="tx2"/>
                </a:solidFill>
              </a:ln>
            </p:spPr>
            <p:txBody>
              <a:bodyPr/>
              <a:lstStyle/>
              <a:p>
                <a:endParaRPr lang="en-US" kern="0" dirty="0">
                  <a:solidFill>
                    <a:srgbClr val="000000"/>
                  </a:solidFill>
                </a:endParaRPr>
              </a:p>
            </p:txBody>
          </p:sp>
          <p:sp>
            <p:nvSpPr>
              <p:cNvPr id="50" name="Freeform 101"/>
              <p:cNvSpPr>
                <a:spLocks/>
              </p:cNvSpPr>
              <p:nvPr/>
            </p:nvSpPr>
            <p:spPr bwMode="auto">
              <a:xfrm>
                <a:off x="2276641" y="2644139"/>
                <a:ext cx="711789" cy="371703"/>
              </a:xfrm>
              <a:custGeom>
                <a:avLst/>
                <a:gdLst>
                  <a:gd name="T0" fmla="*/ 75 w 1207"/>
                  <a:gd name="T1" fmla="*/ 96 h 630"/>
                  <a:gd name="T2" fmla="*/ 420 w 1207"/>
                  <a:gd name="T3" fmla="*/ 115 h 630"/>
                  <a:gd name="T4" fmla="*/ 406 w 1207"/>
                  <a:gd name="T5" fmla="*/ 455 h 630"/>
                  <a:gd name="T6" fmla="*/ 425 w 1207"/>
                  <a:gd name="T7" fmla="*/ 458 h 630"/>
                  <a:gd name="T8" fmla="*/ 458 w 1207"/>
                  <a:gd name="T9" fmla="*/ 491 h 630"/>
                  <a:gd name="T10" fmla="*/ 470 w 1207"/>
                  <a:gd name="T11" fmla="*/ 486 h 630"/>
                  <a:gd name="T12" fmla="*/ 491 w 1207"/>
                  <a:gd name="T13" fmla="*/ 493 h 630"/>
                  <a:gd name="T14" fmla="*/ 498 w 1207"/>
                  <a:gd name="T15" fmla="*/ 479 h 630"/>
                  <a:gd name="T16" fmla="*/ 519 w 1207"/>
                  <a:gd name="T17" fmla="*/ 500 h 630"/>
                  <a:gd name="T18" fmla="*/ 524 w 1207"/>
                  <a:gd name="T19" fmla="*/ 524 h 630"/>
                  <a:gd name="T20" fmla="*/ 552 w 1207"/>
                  <a:gd name="T21" fmla="*/ 524 h 630"/>
                  <a:gd name="T22" fmla="*/ 585 w 1207"/>
                  <a:gd name="T23" fmla="*/ 538 h 630"/>
                  <a:gd name="T24" fmla="*/ 607 w 1207"/>
                  <a:gd name="T25" fmla="*/ 536 h 630"/>
                  <a:gd name="T26" fmla="*/ 626 w 1207"/>
                  <a:gd name="T27" fmla="*/ 552 h 630"/>
                  <a:gd name="T28" fmla="*/ 642 w 1207"/>
                  <a:gd name="T29" fmla="*/ 541 h 630"/>
                  <a:gd name="T30" fmla="*/ 680 w 1207"/>
                  <a:gd name="T31" fmla="*/ 538 h 630"/>
                  <a:gd name="T32" fmla="*/ 680 w 1207"/>
                  <a:gd name="T33" fmla="*/ 562 h 630"/>
                  <a:gd name="T34" fmla="*/ 699 w 1207"/>
                  <a:gd name="T35" fmla="*/ 569 h 630"/>
                  <a:gd name="T36" fmla="*/ 699 w 1207"/>
                  <a:gd name="T37" fmla="*/ 585 h 630"/>
                  <a:gd name="T38" fmla="*/ 711 w 1207"/>
                  <a:gd name="T39" fmla="*/ 590 h 630"/>
                  <a:gd name="T40" fmla="*/ 746 w 1207"/>
                  <a:gd name="T41" fmla="*/ 569 h 630"/>
                  <a:gd name="T42" fmla="*/ 751 w 1207"/>
                  <a:gd name="T43" fmla="*/ 571 h 630"/>
                  <a:gd name="T44" fmla="*/ 753 w 1207"/>
                  <a:gd name="T45" fmla="*/ 585 h 630"/>
                  <a:gd name="T46" fmla="*/ 770 w 1207"/>
                  <a:gd name="T47" fmla="*/ 585 h 630"/>
                  <a:gd name="T48" fmla="*/ 774 w 1207"/>
                  <a:gd name="T49" fmla="*/ 600 h 630"/>
                  <a:gd name="T50" fmla="*/ 810 w 1207"/>
                  <a:gd name="T51" fmla="*/ 585 h 630"/>
                  <a:gd name="T52" fmla="*/ 807 w 1207"/>
                  <a:gd name="T53" fmla="*/ 604 h 630"/>
                  <a:gd name="T54" fmla="*/ 817 w 1207"/>
                  <a:gd name="T55" fmla="*/ 616 h 630"/>
                  <a:gd name="T56" fmla="*/ 829 w 1207"/>
                  <a:gd name="T57" fmla="*/ 600 h 630"/>
                  <a:gd name="T58" fmla="*/ 826 w 1207"/>
                  <a:gd name="T59" fmla="*/ 593 h 630"/>
                  <a:gd name="T60" fmla="*/ 869 w 1207"/>
                  <a:gd name="T61" fmla="*/ 581 h 630"/>
                  <a:gd name="T62" fmla="*/ 883 w 1207"/>
                  <a:gd name="T63" fmla="*/ 595 h 630"/>
                  <a:gd name="T64" fmla="*/ 923 w 1207"/>
                  <a:gd name="T65" fmla="*/ 607 h 630"/>
                  <a:gd name="T66" fmla="*/ 937 w 1207"/>
                  <a:gd name="T67" fmla="*/ 621 h 630"/>
                  <a:gd name="T68" fmla="*/ 940 w 1207"/>
                  <a:gd name="T69" fmla="*/ 611 h 630"/>
                  <a:gd name="T70" fmla="*/ 954 w 1207"/>
                  <a:gd name="T71" fmla="*/ 611 h 630"/>
                  <a:gd name="T72" fmla="*/ 963 w 1207"/>
                  <a:gd name="T73" fmla="*/ 600 h 630"/>
                  <a:gd name="T74" fmla="*/ 992 w 1207"/>
                  <a:gd name="T75" fmla="*/ 588 h 630"/>
                  <a:gd name="T76" fmla="*/ 1015 w 1207"/>
                  <a:gd name="T77" fmla="*/ 595 h 630"/>
                  <a:gd name="T78" fmla="*/ 1015 w 1207"/>
                  <a:gd name="T79" fmla="*/ 588 h 630"/>
                  <a:gd name="T80" fmla="*/ 1044 w 1207"/>
                  <a:gd name="T81" fmla="*/ 578 h 630"/>
                  <a:gd name="T82" fmla="*/ 1051 w 1207"/>
                  <a:gd name="T83" fmla="*/ 590 h 630"/>
                  <a:gd name="T84" fmla="*/ 1079 w 1207"/>
                  <a:gd name="T85" fmla="*/ 593 h 630"/>
                  <a:gd name="T86" fmla="*/ 1096 w 1207"/>
                  <a:gd name="T87" fmla="*/ 574 h 630"/>
                  <a:gd name="T88" fmla="*/ 1131 w 1207"/>
                  <a:gd name="T89" fmla="*/ 593 h 630"/>
                  <a:gd name="T90" fmla="*/ 1148 w 1207"/>
                  <a:gd name="T91" fmla="*/ 611 h 630"/>
                  <a:gd name="T92" fmla="*/ 1207 w 1207"/>
                  <a:gd name="T93" fmla="*/ 630 h 630"/>
                  <a:gd name="T94" fmla="*/ 1178 w 1207"/>
                  <a:gd name="T95" fmla="*/ 35 h 630"/>
                  <a:gd name="T96" fmla="*/ 144 w 1207"/>
                  <a:gd name="T97" fmla="*/ 9 h 630"/>
                  <a:gd name="T98" fmla="*/ 7 w 1207"/>
                  <a:gd name="T99" fmla="*/ 0 h 630"/>
                  <a:gd name="T100" fmla="*/ 0 w 1207"/>
                  <a:gd name="T101" fmla="*/ 89 h 630"/>
                  <a:gd name="T102" fmla="*/ 75 w 1207"/>
                  <a:gd name="T103" fmla="*/ 9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7" h="630">
                    <a:moveTo>
                      <a:pt x="75" y="96"/>
                    </a:moveTo>
                    <a:lnTo>
                      <a:pt x="420" y="115"/>
                    </a:lnTo>
                    <a:lnTo>
                      <a:pt x="406" y="455"/>
                    </a:lnTo>
                    <a:lnTo>
                      <a:pt x="425" y="458"/>
                    </a:lnTo>
                    <a:lnTo>
                      <a:pt x="458" y="491"/>
                    </a:lnTo>
                    <a:lnTo>
                      <a:pt x="470" y="486"/>
                    </a:lnTo>
                    <a:lnTo>
                      <a:pt x="491" y="493"/>
                    </a:lnTo>
                    <a:lnTo>
                      <a:pt x="498" y="479"/>
                    </a:lnTo>
                    <a:lnTo>
                      <a:pt x="519" y="500"/>
                    </a:lnTo>
                    <a:lnTo>
                      <a:pt x="524" y="524"/>
                    </a:lnTo>
                    <a:lnTo>
                      <a:pt x="552" y="524"/>
                    </a:lnTo>
                    <a:lnTo>
                      <a:pt x="585" y="538"/>
                    </a:lnTo>
                    <a:lnTo>
                      <a:pt x="607" y="536"/>
                    </a:lnTo>
                    <a:lnTo>
                      <a:pt x="626" y="552"/>
                    </a:lnTo>
                    <a:lnTo>
                      <a:pt x="642" y="541"/>
                    </a:lnTo>
                    <a:lnTo>
                      <a:pt x="680" y="538"/>
                    </a:lnTo>
                    <a:lnTo>
                      <a:pt x="680" y="562"/>
                    </a:lnTo>
                    <a:lnTo>
                      <a:pt x="699" y="569"/>
                    </a:lnTo>
                    <a:lnTo>
                      <a:pt x="699" y="585"/>
                    </a:lnTo>
                    <a:lnTo>
                      <a:pt x="711" y="590"/>
                    </a:lnTo>
                    <a:lnTo>
                      <a:pt x="746" y="569"/>
                    </a:lnTo>
                    <a:lnTo>
                      <a:pt x="751" y="571"/>
                    </a:lnTo>
                    <a:lnTo>
                      <a:pt x="753" y="585"/>
                    </a:lnTo>
                    <a:lnTo>
                      <a:pt x="770" y="585"/>
                    </a:lnTo>
                    <a:lnTo>
                      <a:pt x="774" y="600"/>
                    </a:lnTo>
                    <a:lnTo>
                      <a:pt x="810" y="585"/>
                    </a:lnTo>
                    <a:lnTo>
                      <a:pt x="807" y="604"/>
                    </a:lnTo>
                    <a:lnTo>
                      <a:pt x="817" y="616"/>
                    </a:lnTo>
                    <a:lnTo>
                      <a:pt x="829" y="600"/>
                    </a:lnTo>
                    <a:lnTo>
                      <a:pt x="826" y="593"/>
                    </a:lnTo>
                    <a:lnTo>
                      <a:pt x="869" y="581"/>
                    </a:lnTo>
                    <a:lnTo>
                      <a:pt x="883" y="595"/>
                    </a:lnTo>
                    <a:lnTo>
                      <a:pt x="923" y="607"/>
                    </a:lnTo>
                    <a:lnTo>
                      <a:pt x="937" y="621"/>
                    </a:lnTo>
                    <a:lnTo>
                      <a:pt x="940" y="611"/>
                    </a:lnTo>
                    <a:lnTo>
                      <a:pt x="954" y="611"/>
                    </a:lnTo>
                    <a:lnTo>
                      <a:pt x="963" y="600"/>
                    </a:lnTo>
                    <a:lnTo>
                      <a:pt x="992" y="588"/>
                    </a:lnTo>
                    <a:lnTo>
                      <a:pt x="1015" y="595"/>
                    </a:lnTo>
                    <a:lnTo>
                      <a:pt x="1015" y="588"/>
                    </a:lnTo>
                    <a:lnTo>
                      <a:pt x="1044" y="578"/>
                    </a:lnTo>
                    <a:lnTo>
                      <a:pt x="1051" y="590"/>
                    </a:lnTo>
                    <a:lnTo>
                      <a:pt x="1079" y="593"/>
                    </a:lnTo>
                    <a:lnTo>
                      <a:pt x="1096" y="574"/>
                    </a:lnTo>
                    <a:lnTo>
                      <a:pt x="1131" y="593"/>
                    </a:lnTo>
                    <a:lnTo>
                      <a:pt x="1148" y="611"/>
                    </a:lnTo>
                    <a:lnTo>
                      <a:pt x="1207" y="630"/>
                    </a:lnTo>
                    <a:lnTo>
                      <a:pt x="1178" y="35"/>
                    </a:lnTo>
                    <a:lnTo>
                      <a:pt x="144" y="9"/>
                    </a:lnTo>
                    <a:lnTo>
                      <a:pt x="7" y="0"/>
                    </a:lnTo>
                    <a:lnTo>
                      <a:pt x="0" y="89"/>
                    </a:lnTo>
                    <a:lnTo>
                      <a:pt x="75" y="96"/>
                    </a:lnTo>
                    <a:close/>
                  </a:path>
                </a:pathLst>
              </a:custGeom>
              <a:grpFill/>
              <a:ln w="6350">
                <a:solidFill>
                  <a:schemeClr val="tx2"/>
                </a:solidFill>
              </a:ln>
            </p:spPr>
            <p:txBody>
              <a:bodyPr/>
              <a:lstStyle/>
              <a:p>
                <a:endParaRPr lang="en-US" kern="0" dirty="0">
                  <a:solidFill>
                    <a:srgbClr val="000000"/>
                  </a:solidFill>
                </a:endParaRPr>
              </a:p>
            </p:txBody>
          </p:sp>
          <p:sp>
            <p:nvSpPr>
              <p:cNvPr id="51" name="Freeform 103"/>
              <p:cNvSpPr>
                <a:spLocks/>
              </p:cNvSpPr>
              <p:nvPr/>
            </p:nvSpPr>
            <p:spPr bwMode="auto">
              <a:xfrm>
                <a:off x="4092970" y="1636412"/>
                <a:ext cx="497132" cy="444273"/>
              </a:xfrm>
              <a:custGeom>
                <a:avLst/>
                <a:gdLst>
                  <a:gd name="T0" fmla="*/ 822 w 843"/>
                  <a:gd name="T1" fmla="*/ 715 h 753"/>
                  <a:gd name="T2" fmla="*/ 817 w 843"/>
                  <a:gd name="T3" fmla="*/ 675 h 753"/>
                  <a:gd name="T4" fmla="*/ 831 w 843"/>
                  <a:gd name="T5" fmla="*/ 635 h 753"/>
                  <a:gd name="T6" fmla="*/ 805 w 843"/>
                  <a:gd name="T7" fmla="*/ 510 h 753"/>
                  <a:gd name="T8" fmla="*/ 800 w 843"/>
                  <a:gd name="T9" fmla="*/ 366 h 753"/>
                  <a:gd name="T10" fmla="*/ 765 w 843"/>
                  <a:gd name="T11" fmla="*/ 229 h 753"/>
                  <a:gd name="T12" fmla="*/ 748 w 843"/>
                  <a:gd name="T13" fmla="*/ 231 h 753"/>
                  <a:gd name="T14" fmla="*/ 730 w 843"/>
                  <a:gd name="T15" fmla="*/ 160 h 753"/>
                  <a:gd name="T16" fmla="*/ 737 w 843"/>
                  <a:gd name="T17" fmla="*/ 122 h 753"/>
                  <a:gd name="T18" fmla="*/ 732 w 843"/>
                  <a:gd name="T19" fmla="*/ 87 h 753"/>
                  <a:gd name="T20" fmla="*/ 713 w 843"/>
                  <a:gd name="T21" fmla="*/ 33 h 753"/>
                  <a:gd name="T22" fmla="*/ 708 w 843"/>
                  <a:gd name="T23" fmla="*/ 11 h 753"/>
                  <a:gd name="T24" fmla="*/ 503 w 843"/>
                  <a:gd name="T25" fmla="*/ 47 h 753"/>
                  <a:gd name="T26" fmla="*/ 423 w 843"/>
                  <a:gd name="T27" fmla="*/ 177 h 753"/>
                  <a:gd name="T28" fmla="*/ 378 w 843"/>
                  <a:gd name="T29" fmla="*/ 229 h 753"/>
                  <a:gd name="T30" fmla="*/ 399 w 843"/>
                  <a:gd name="T31" fmla="*/ 238 h 753"/>
                  <a:gd name="T32" fmla="*/ 408 w 843"/>
                  <a:gd name="T33" fmla="*/ 255 h 753"/>
                  <a:gd name="T34" fmla="*/ 394 w 843"/>
                  <a:gd name="T35" fmla="*/ 262 h 753"/>
                  <a:gd name="T36" fmla="*/ 394 w 843"/>
                  <a:gd name="T37" fmla="*/ 276 h 753"/>
                  <a:gd name="T38" fmla="*/ 418 w 843"/>
                  <a:gd name="T39" fmla="*/ 307 h 753"/>
                  <a:gd name="T40" fmla="*/ 380 w 843"/>
                  <a:gd name="T41" fmla="*/ 340 h 753"/>
                  <a:gd name="T42" fmla="*/ 328 w 843"/>
                  <a:gd name="T43" fmla="*/ 387 h 753"/>
                  <a:gd name="T44" fmla="*/ 274 w 843"/>
                  <a:gd name="T45" fmla="*/ 397 h 753"/>
                  <a:gd name="T46" fmla="*/ 229 w 843"/>
                  <a:gd name="T47" fmla="*/ 397 h 753"/>
                  <a:gd name="T48" fmla="*/ 68 w 843"/>
                  <a:gd name="T49" fmla="*/ 446 h 753"/>
                  <a:gd name="T50" fmla="*/ 78 w 843"/>
                  <a:gd name="T51" fmla="*/ 548 h 753"/>
                  <a:gd name="T52" fmla="*/ 63 w 843"/>
                  <a:gd name="T53" fmla="*/ 569 h 753"/>
                  <a:gd name="T54" fmla="*/ 0 w 843"/>
                  <a:gd name="T55" fmla="*/ 633 h 753"/>
                  <a:gd name="T56" fmla="*/ 567 w 843"/>
                  <a:gd name="T57" fmla="*/ 571 h 753"/>
                  <a:gd name="T58" fmla="*/ 590 w 843"/>
                  <a:gd name="T59" fmla="*/ 588 h 753"/>
                  <a:gd name="T60" fmla="*/ 611 w 843"/>
                  <a:gd name="T61" fmla="*/ 597 h 753"/>
                  <a:gd name="T62" fmla="*/ 623 w 843"/>
                  <a:gd name="T63" fmla="*/ 628 h 753"/>
                  <a:gd name="T64" fmla="*/ 673 w 843"/>
                  <a:gd name="T65" fmla="*/ 649 h 753"/>
                  <a:gd name="T66" fmla="*/ 800 w 843"/>
                  <a:gd name="T67" fmla="*/ 701 h 753"/>
                  <a:gd name="T68" fmla="*/ 808 w 843"/>
                  <a:gd name="T69" fmla="*/ 72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3" h="753">
                    <a:moveTo>
                      <a:pt x="808" y="720"/>
                    </a:moveTo>
                    <a:lnTo>
                      <a:pt x="822" y="715"/>
                    </a:lnTo>
                    <a:lnTo>
                      <a:pt x="829" y="689"/>
                    </a:lnTo>
                    <a:lnTo>
                      <a:pt x="817" y="675"/>
                    </a:lnTo>
                    <a:lnTo>
                      <a:pt x="843" y="649"/>
                    </a:lnTo>
                    <a:lnTo>
                      <a:pt x="831" y="635"/>
                    </a:lnTo>
                    <a:lnTo>
                      <a:pt x="810" y="508"/>
                    </a:lnTo>
                    <a:lnTo>
                      <a:pt x="805" y="510"/>
                    </a:lnTo>
                    <a:lnTo>
                      <a:pt x="808" y="380"/>
                    </a:lnTo>
                    <a:lnTo>
                      <a:pt x="800" y="366"/>
                    </a:lnTo>
                    <a:lnTo>
                      <a:pt x="777" y="243"/>
                    </a:lnTo>
                    <a:lnTo>
                      <a:pt x="765" y="229"/>
                    </a:lnTo>
                    <a:lnTo>
                      <a:pt x="753" y="243"/>
                    </a:lnTo>
                    <a:lnTo>
                      <a:pt x="748" y="231"/>
                    </a:lnTo>
                    <a:lnTo>
                      <a:pt x="751" y="212"/>
                    </a:lnTo>
                    <a:lnTo>
                      <a:pt x="730" y="160"/>
                    </a:lnTo>
                    <a:lnTo>
                      <a:pt x="732" y="134"/>
                    </a:lnTo>
                    <a:lnTo>
                      <a:pt x="737" y="122"/>
                    </a:lnTo>
                    <a:lnTo>
                      <a:pt x="730" y="104"/>
                    </a:lnTo>
                    <a:lnTo>
                      <a:pt x="732" y="87"/>
                    </a:lnTo>
                    <a:lnTo>
                      <a:pt x="715" y="63"/>
                    </a:lnTo>
                    <a:lnTo>
                      <a:pt x="713" y="33"/>
                    </a:lnTo>
                    <a:lnTo>
                      <a:pt x="706" y="23"/>
                    </a:lnTo>
                    <a:lnTo>
                      <a:pt x="708" y="11"/>
                    </a:lnTo>
                    <a:lnTo>
                      <a:pt x="701" y="0"/>
                    </a:lnTo>
                    <a:lnTo>
                      <a:pt x="503" y="47"/>
                    </a:lnTo>
                    <a:lnTo>
                      <a:pt x="437" y="120"/>
                    </a:lnTo>
                    <a:lnTo>
                      <a:pt x="423" y="177"/>
                    </a:lnTo>
                    <a:lnTo>
                      <a:pt x="385" y="219"/>
                    </a:lnTo>
                    <a:lnTo>
                      <a:pt x="378" y="229"/>
                    </a:lnTo>
                    <a:lnTo>
                      <a:pt x="382" y="241"/>
                    </a:lnTo>
                    <a:lnTo>
                      <a:pt x="399" y="238"/>
                    </a:lnTo>
                    <a:lnTo>
                      <a:pt x="408" y="245"/>
                    </a:lnTo>
                    <a:lnTo>
                      <a:pt x="408" y="255"/>
                    </a:lnTo>
                    <a:lnTo>
                      <a:pt x="401" y="262"/>
                    </a:lnTo>
                    <a:lnTo>
                      <a:pt x="394" y="262"/>
                    </a:lnTo>
                    <a:lnTo>
                      <a:pt x="392" y="269"/>
                    </a:lnTo>
                    <a:lnTo>
                      <a:pt x="394" y="276"/>
                    </a:lnTo>
                    <a:lnTo>
                      <a:pt x="408" y="285"/>
                    </a:lnTo>
                    <a:lnTo>
                      <a:pt x="418" y="307"/>
                    </a:lnTo>
                    <a:lnTo>
                      <a:pt x="415" y="323"/>
                    </a:lnTo>
                    <a:lnTo>
                      <a:pt x="380" y="340"/>
                    </a:lnTo>
                    <a:lnTo>
                      <a:pt x="347" y="375"/>
                    </a:lnTo>
                    <a:lnTo>
                      <a:pt x="328" y="387"/>
                    </a:lnTo>
                    <a:lnTo>
                      <a:pt x="283" y="397"/>
                    </a:lnTo>
                    <a:lnTo>
                      <a:pt x="274" y="397"/>
                    </a:lnTo>
                    <a:lnTo>
                      <a:pt x="252" y="408"/>
                    </a:lnTo>
                    <a:lnTo>
                      <a:pt x="229" y="397"/>
                    </a:lnTo>
                    <a:lnTo>
                      <a:pt x="179" y="399"/>
                    </a:lnTo>
                    <a:lnTo>
                      <a:pt x="68" y="446"/>
                    </a:lnTo>
                    <a:lnTo>
                      <a:pt x="101" y="515"/>
                    </a:lnTo>
                    <a:lnTo>
                      <a:pt x="78" y="548"/>
                    </a:lnTo>
                    <a:lnTo>
                      <a:pt x="71" y="562"/>
                    </a:lnTo>
                    <a:lnTo>
                      <a:pt x="63" y="569"/>
                    </a:lnTo>
                    <a:lnTo>
                      <a:pt x="56" y="571"/>
                    </a:lnTo>
                    <a:lnTo>
                      <a:pt x="0" y="633"/>
                    </a:lnTo>
                    <a:lnTo>
                      <a:pt x="9" y="680"/>
                    </a:lnTo>
                    <a:lnTo>
                      <a:pt x="567" y="571"/>
                    </a:lnTo>
                    <a:lnTo>
                      <a:pt x="586" y="574"/>
                    </a:lnTo>
                    <a:lnTo>
                      <a:pt x="590" y="588"/>
                    </a:lnTo>
                    <a:lnTo>
                      <a:pt x="614" y="590"/>
                    </a:lnTo>
                    <a:lnTo>
                      <a:pt x="611" y="597"/>
                    </a:lnTo>
                    <a:lnTo>
                      <a:pt x="619" y="600"/>
                    </a:lnTo>
                    <a:lnTo>
                      <a:pt x="623" y="628"/>
                    </a:lnTo>
                    <a:lnTo>
                      <a:pt x="640" y="647"/>
                    </a:lnTo>
                    <a:lnTo>
                      <a:pt x="673" y="649"/>
                    </a:lnTo>
                    <a:lnTo>
                      <a:pt x="680" y="659"/>
                    </a:lnTo>
                    <a:lnTo>
                      <a:pt x="800" y="701"/>
                    </a:lnTo>
                    <a:lnTo>
                      <a:pt x="796" y="753"/>
                    </a:lnTo>
                    <a:lnTo>
                      <a:pt x="808" y="720"/>
                    </a:lnTo>
                    <a:close/>
                  </a:path>
                </a:pathLst>
              </a:custGeom>
              <a:grpFill/>
              <a:ln w="6350">
                <a:solidFill>
                  <a:schemeClr val="tx2"/>
                </a:solidFill>
              </a:ln>
            </p:spPr>
            <p:txBody>
              <a:bodyPr/>
              <a:lstStyle/>
              <a:p>
                <a:endParaRPr lang="en-US" kern="0" dirty="0">
                  <a:solidFill>
                    <a:srgbClr val="000000"/>
                  </a:solidFill>
                </a:endParaRPr>
              </a:p>
            </p:txBody>
          </p:sp>
          <p:sp>
            <p:nvSpPr>
              <p:cNvPr id="52" name="Freeform 105"/>
              <p:cNvSpPr>
                <a:spLocks/>
              </p:cNvSpPr>
              <p:nvPr/>
            </p:nvSpPr>
            <p:spPr bwMode="auto">
              <a:xfrm>
                <a:off x="3256751" y="1552631"/>
                <a:ext cx="471184" cy="241312"/>
              </a:xfrm>
              <a:custGeom>
                <a:avLst/>
                <a:gdLst>
                  <a:gd name="T0" fmla="*/ 459 w 799"/>
                  <a:gd name="T1" fmla="*/ 281 h 409"/>
                  <a:gd name="T2" fmla="*/ 478 w 799"/>
                  <a:gd name="T3" fmla="*/ 309 h 409"/>
                  <a:gd name="T4" fmla="*/ 525 w 799"/>
                  <a:gd name="T5" fmla="*/ 262 h 409"/>
                  <a:gd name="T6" fmla="*/ 603 w 799"/>
                  <a:gd name="T7" fmla="*/ 220 h 409"/>
                  <a:gd name="T8" fmla="*/ 688 w 799"/>
                  <a:gd name="T9" fmla="*/ 229 h 409"/>
                  <a:gd name="T10" fmla="*/ 716 w 799"/>
                  <a:gd name="T11" fmla="*/ 236 h 409"/>
                  <a:gd name="T12" fmla="*/ 721 w 799"/>
                  <a:gd name="T13" fmla="*/ 210 h 409"/>
                  <a:gd name="T14" fmla="*/ 745 w 799"/>
                  <a:gd name="T15" fmla="*/ 227 h 409"/>
                  <a:gd name="T16" fmla="*/ 799 w 799"/>
                  <a:gd name="T17" fmla="*/ 208 h 409"/>
                  <a:gd name="T18" fmla="*/ 782 w 799"/>
                  <a:gd name="T19" fmla="*/ 196 h 409"/>
                  <a:gd name="T20" fmla="*/ 759 w 799"/>
                  <a:gd name="T21" fmla="*/ 179 h 409"/>
                  <a:gd name="T22" fmla="*/ 749 w 799"/>
                  <a:gd name="T23" fmla="*/ 144 h 409"/>
                  <a:gd name="T24" fmla="*/ 740 w 799"/>
                  <a:gd name="T25" fmla="*/ 127 h 409"/>
                  <a:gd name="T26" fmla="*/ 690 w 799"/>
                  <a:gd name="T27" fmla="*/ 137 h 409"/>
                  <a:gd name="T28" fmla="*/ 650 w 799"/>
                  <a:gd name="T29" fmla="*/ 101 h 409"/>
                  <a:gd name="T30" fmla="*/ 624 w 799"/>
                  <a:gd name="T31" fmla="*/ 92 h 409"/>
                  <a:gd name="T32" fmla="*/ 518 w 799"/>
                  <a:gd name="T33" fmla="*/ 118 h 409"/>
                  <a:gd name="T34" fmla="*/ 466 w 799"/>
                  <a:gd name="T35" fmla="*/ 161 h 409"/>
                  <a:gd name="T36" fmla="*/ 400 w 799"/>
                  <a:gd name="T37" fmla="*/ 161 h 409"/>
                  <a:gd name="T38" fmla="*/ 338 w 799"/>
                  <a:gd name="T39" fmla="*/ 123 h 409"/>
                  <a:gd name="T40" fmla="*/ 260 w 799"/>
                  <a:gd name="T41" fmla="*/ 113 h 409"/>
                  <a:gd name="T42" fmla="*/ 234 w 799"/>
                  <a:gd name="T43" fmla="*/ 130 h 409"/>
                  <a:gd name="T44" fmla="*/ 241 w 799"/>
                  <a:gd name="T45" fmla="*/ 80 h 409"/>
                  <a:gd name="T46" fmla="*/ 308 w 799"/>
                  <a:gd name="T47" fmla="*/ 9 h 409"/>
                  <a:gd name="T48" fmla="*/ 279 w 799"/>
                  <a:gd name="T49" fmla="*/ 2 h 409"/>
                  <a:gd name="T50" fmla="*/ 71 w 799"/>
                  <a:gd name="T51" fmla="*/ 137 h 409"/>
                  <a:gd name="T52" fmla="*/ 0 w 799"/>
                  <a:gd name="T53" fmla="*/ 175 h 409"/>
                  <a:gd name="T54" fmla="*/ 12 w 799"/>
                  <a:gd name="T55" fmla="*/ 179 h 409"/>
                  <a:gd name="T56" fmla="*/ 38 w 799"/>
                  <a:gd name="T57" fmla="*/ 217 h 409"/>
                  <a:gd name="T58" fmla="*/ 239 w 799"/>
                  <a:gd name="T59" fmla="*/ 257 h 409"/>
                  <a:gd name="T60" fmla="*/ 296 w 799"/>
                  <a:gd name="T61" fmla="*/ 279 h 409"/>
                  <a:gd name="T62" fmla="*/ 319 w 799"/>
                  <a:gd name="T63" fmla="*/ 298 h 409"/>
                  <a:gd name="T64" fmla="*/ 329 w 799"/>
                  <a:gd name="T65" fmla="*/ 314 h 409"/>
                  <a:gd name="T66" fmla="*/ 331 w 799"/>
                  <a:gd name="T67" fmla="*/ 331 h 409"/>
                  <a:gd name="T68" fmla="*/ 326 w 799"/>
                  <a:gd name="T69" fmla="*/ 352 h 409"/>
                  <a:gd name="T70" fmla="*/ 352 w 799"/>
                  <a:gd name="T71" fmla="*/ 361 h 409"/>
                  <a:gd name="T72" fmla="*/ 348 w 799"/>
                  <a:gd name="T73" fmla="*/ 397 h 409"/>
                  <a:gd name="T74" fmla="*/ 367 w 799"/>
                  <a:gd name="T75" fmla="*/ 409 h 409"/>
                  <a:gd name="T76" fmla="*/ 435 w 799"/>
                  <a:gd name="T77" fmla="*/ 29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9" h="409">
                    <a:moveTo>
                      <a:pt x="442" y="290"/>
                    </a:moveTo>
                    <a:lnTo>
                      <a:pt x="459" y="281"/>
                    </a:lnTo>
                    <a:lnTo>
                      <a:pt x="475" y="267"/>
                    </a:lnTo>
                    <a:lnTo>
                      <a:pt x="478" y="309"/>
                    </a:lnTo>
                    <a:lnTo>
                      <a:pt x="489" y="307"/>
                    </a:lnTo>
                    <a:lnTo>
                      <a:pt x="525" y="262"/>
                    </a:lnTo>
                    <a:lnTo>
                      <a:pt x="589" y="241"/>
                    </a:lnTo>
                    <a:lnTo>
                      <a:pt x="603" y="220"/>
                    </a:lnTo>
                    <a:lnTo>
                      <a:pt x="629" y="213"/>
                    </a:lnTo>
                    <a:lnTo>
                      <a:pt x="688" y="229"/>
                    </a:lnTo>
                    <a:lnTo>
                      <a:pt x="697" y="238"/>
                    </a:lnTo>
                    <a:lnTo>
                      <a:pt x="716" y="236"/>
                    </a:lnTo>
                    <a:lnTo>
                      <a:pt x="716" y="222"/>
                    </a:lnTo>
                    <a:lnTo>
                      <a:pt x="721" y="210"/>
                    </a:lnTo>
                    <a:lnTo>
                      <a:pt x="733" y="217"/>
                    </a:lnTo>
                    <a:lnTo>
                      <a:pt x="745" y="227"/>
                    </a:lnTo>
                    <a:lnTo>
                      <a:pt x="796" y="210"/>
                    </a:lnTo>
                    <a:lnTo>
                      <a:pt x="799" y="208"/>
                    </a:lnTo>
                    <a:lnTo>
                      <a:pt x="796" y="201"/>
                    </a:lnTo>
                    <a:lnTo>
                      <a:pt x="782" y="196"/>
                    </a:lnTo>
                    <a:lnTo>
                      <a:pt x="775" y="184"/>
                    </a:lnTo>
                    <a:lnTo>
                      <a:pt x="759" y="179"/>
                    </a:lnTo>
                    <a:lnTo>
                      <a:pt x="754" y="153"/>
                    </a:lnTo>
                    <a:lnTo>
                      <a:pt x="749" y="144"/>
                    </a:lnTo>
                    <a:lnTo>
                      <a:pt x="745" y="132"/>
                    </a:lnTo>
                    <a:lnTo>
                      <a:pt x="740" y="127"/>
                    </a:lnTo>
                    <a:lnTo>
                      <a:pt x="735" y="127"/>
                    </a:lnTo>
                    <a:lnTo>
                      <a:pt x="690" y="137"/>
                    </a:lnTo>
                    <a:lnTo>
                      <a:pt x="652" y="125"/>
                    </a:lnTo>
                    <a:lnTo>
                      <a:pt x="650" y="101"/>
                    </a:lnTo>
                    <a:lnTo>
                      <a:pt x="643" y="90"/>
                    </a:lnTo>
                    <a:lnTo>
                      <a:pt x="624" y="92"/>
                    </a:lnTo>
                    <a:lnTo>
                      <a:pt x="605" y="106"/>
                    </a:lnTo>
                    <a:lnTo>
                      <a:pt x="518" y="118"/>
                    </a:lnTo>
                    <a:lnTo>
                      <a:pt x="478" y="142"/>
                    </a:lnTo>
                    <a:lnTo>
                      <a:pt x="466" y="161"/>
                    </a:lnTo>
                    <a:lnTo>
                      <a:pt x="454" y="165"/>
                    </a:lnTo>
                    <a:lnTo>
                      <a:pt x="400" y="161"/>
                    </a:lnTo>
                    <a:lnTo>
                      <a:pt x="381" y="165"/>
                    </a:lnTo>
                    <a:lnTo>
                      <a:pt x="338" y="123"/>
                    </a:lnTo>
                    <a:lnTo>
                      <a:pt x="296" y="104"/>
                    </a:lnTo>
                    <a:lnTo>
                      <a:pt x="260" y="113"/>
                    </a:lnTo>
                    <a:lnTo>
                      <a:pt x="251" y="111"/>
                    </a:lnTo>
                    <a:lnTo>
                      <a:pt x="234" y="130"/>
                    </a:lnTo>
                    <a:lnTo>
                      <a:pt x="232" y="94"/>
                    </a:lnTo>
                    <a:lnTo>
                      <a:pt x="241" y="80"/>
                    </a:lnTo>
                    <a:lnTo>
                      <a:pt x="256" y="71"/>
                    </a:lnTo>
                    <a:lnTo>
                      <a:pt x="308" y="9"/>
                    </a:lnTo>
                    <a:lnTo>
                      <a:pt x="308" y="0"/>
                    </a:lnTo>
                    <a:lnTo>
                      <a:pt x="279" y="2"/>
                    </a:lnTo>
                    <a:lnTo>
                      <a:pt x="130" y="118"/>
                    </a:lnTo>
                    <a:lnTo>
                      <a:pt x="71" y="137"/>
                    </a:lnTo>
                    <a:lnTo>
                      <a:pt x="29" y="170"/>
                    </a:lnTo>
                    <a:lnTo>
                      <a:pt x="0" y="175"/>
                    </a:lnTo>
                    <a:lnTo>
                      <a:pt x="3" y="182"/>
                    </a:lnTo>
                    <a:lnTo>
                      <a:pt x="12" y="179"/>
                    </a:lnTo>
                    <a:lnTo>
                      <a:pt x="24" y="187"/>
                    </a:lnTo>
                    <a:lnTo>
                      <a:pt x="38" y="217"/>
                    </a:lnTo>
                    <a:lnTo>
                      <a:pt x="225" y="262"/>
                    </a:lnTo>
                    <a:lnTo>
                      <a:pt x="239" y="257"/>
                    </a:lnTo>
                    <a:lnTo>
                      <a:pt x="291" y="269"/>
                    </a:lnTo>
                    <a:lnTo>
                      <a:pt x="296" y="279"/>
                    </a:lnTo>
                    <a:lnTo>
                      <a:pt x="291" y="290"/>
                    </a:lnTo>
                    <a:lnTo>
                      <a:pt x="319" y="298"/>
                    </a:lnTo>
                    <a:lnTo>
                      <a:pt x="331" y="309"/>
                    </a:lnTo>
                    <a:lnTo>
                      <a:pt x="329" y="314"/>
                    </a:lnTo>
                    <a:lnTo>
                      <a:pt x="336" y="326"/>
                    </a:lnTo>
                    <a:lnTo>
                      <a:pt x="331" y="331"/>
                    </a:lnTo>
                    <a:lnTo>
                      <a:pt x="334" y="342"/>
                    </a:lnTo>
                    <a:lnTo>
                      <a:pt x="326" y="352"/>
                    </a:lnTo>
                    <a:lnTo>
                      <a:pt x="326" y="366"/>
                    </a:lnTo>
                    <a:lnTo>
                      <a:pt x="352" y="361"/>
                    </a:lnTo>
                    <a:lnTo>
                      <a:pt x="355" y="366"/>
                    </a:lnTo>
                    <a:lnTo>
                      <a:pt x="348" y="397"/>
                    </a:lnTo>
                    <a:lnTo>
                      <a:pt x="367" y="409"/>
                    </a:lnTo>
                    <a:lnTo>
                      <a:pt x="367" y="409"/>
                    </a:lnTo>
                    <a:lnTo>
                      <a:pt x="374" y="409"/>
                    </a:lnTo>
                    <a:lnTo>
                      <a:pt x="435" y="290"/>
                    </a:lnTo>
                    <a:lnTo>
                      <a:pt x="442" y="290"/>
                    </a:lnTo>
                    <a:close/>
                  </a:path>
                </a:pathLst>
              </a:custGeom>
              <a:grpFill/>
              <a:ln w="6350">
                <a:solidFill>
                  <a:schemeClr val="tx2"/>
                </a:solidFill>
              </a:ln>
            </p:spPr>
            <p:txBody>
              <a:bodyPr/>
              <a:lstStyle/>
              <a:p>
                <a:endParaRPr lang="en-US" kern="0" dirty="0">
                  <a:solidFill>
                    <a:srgbClr val="000000"/>
                  </a:solidFill>
                </a:endParaRPr>
              </a:p>
            </p:txBody>
          </p:sp>
          <p:sp>
            <p:nvSpPr>
              <p:cNvPr id="53" name="Freeform 106"/>
              <p:cNvSpPr>
                <a:spLocks/>
              </p:cNvSpPr>
              <p:nvPr/>
            </p:nvSpPr>
            <p:spPr bwMode="auto">
              <a:xfrm>
                <a:off x="3556327" y="1710162"/>
                <a:ext cx="321985" cy="423623"/>
              </a:xfrm>
              <a:custGeom>
                <a:avLst/>
                <a:gdLst>
                  <a:gd name="T0" fmla="*/ 489 w 546"/>
                  <a:gd name="T1" fmla="*/ 623 h 718"/>
                  <a:gd name="T2" fmla="*/ 494 w 546"/>
                  <a:gd name="T3" fmla="*/ 567 h 718"/>
                  <a:gd name="T4" fmla="*/ 503 w 546"/>
                  <a:gd name="T5" fmla="*/ 536 h 718"/>
                  <a:gd name="T6" fmla="*/ 518 w 546"/>
                  <a:gd name="T7" fmla="*/ 508 h 718"/>
                  <a:gd name="T8" fmla="*/ 546 w 546"/>
                  <a:gd name="T9" fmla="*/ 418 h 718"/>
                  <a:gd name="T10" fmla="*/ 532 w 546"/>
                  <a:gd name="T11" fmla="*/ 397 h 718"/>
                  <a:gd name="T12" fmla="*/ 463 w 546"/>
                  <a:gd name="T13" fmla="*/ 255 h 718"/>
                  <a:gd name="T14" fmla="*/ 407 w 546"/>
                  <a:gd name="T15" fmla="*/ 286 h 718"/>
                  <a:gd name="T16" fmla="*/ 369 w 546"/>
                  <a:gd name="T17" fmla="*/ 345 h 718"/>
                  <a:gd name="T18" fmla="*/ 345 w 546"/>
                  <a:gd name="T19" fmla="*/ 333 h 718"/>
                  <a:gd name="T20" fmla="*/ 385 w 546"/>
                  <a:gd name="T21" fmla="*/ 257 h 718"/>
                  <a:gd name="T22" fmla="*/ 402 w 546"/>
                  <a:gd name="T23" fmla="*/ 215 h 718"/>
                  <a:gd name="T24" fmla="*/ 388 w 546"/>
                  <a:gd name="T25" fmla="*/ 132 h 718"/>
                  <a:gd name="T26" fmla="*/ 374 w 546"/>
                  <a:gd name="T27" fmla="*/ 99 h 718"/>
                  <a:gd name="T28" fmla="*/ 383 w 546"/>
                  <a:gd name="T29" fmla="*/ 87 h 718"/>
                  <a:gd name="T30" fmla="*/ 348 w 546"/>
                  <a:gd name="T31" fmla="*/ 47 h 718"/>
                  <a:gd name="T32" fmla="*/ 298 w 546"/>
                  <a:gd name="T33" fmla="*/ 31 h 718"/>
                  <a:gd name="T34" fmla="*/ 255 w 546"/>
                  <a:gd name="T35" fmla="*/ 7 h 718"/>
                  <a:gd name="T36" fmla="*/ 227 w 546"/>
                  <a:gd name="T37" fmla="*/ 9 h 718"/>
                  <a:gd name="T38" fmla="*/ 196 w 546"/>
                  <a:gd name="T39" fmla="*/ 0 h 718"/>
                  <a:gd name="T40" fmla="*/ 161 w 546"/>
                  <a:gd name="T41" fmla="*/ 21 h 718"/>
                  <a:gd name="T42" fmla="*/ 180 w 546"/>
                  <a:gd name="T43" fmla="*/ 59 h 718"/>
                  <a:gd name="T44" fmla="*/ 128 w 546"/>
                  <a:gd name="T45" fmla="*/ 90 h 718"/>
                  <a:gd name="T46" fmla="*/ 116 w 546"/>
                  <a:gd name="T47" fmla="*/ 151 h 718"/>
                  <a:gd name="T48" fmla="*/ 107 w 546"/>
                  <a:gd name="T49" fmla="*/ 158 h 718"/>
                  <a:gd name="T50" fmla="*/ 95 w 546"/>
                  <a:gd name="T51" fmla="*/ 118 h 718"/>
                  <a:gd name="T52" fmla="*/ 74 w 546"/>
                  <a:gd name="T53" fmla="*/ 139 h 718"/>
                  <a:gd name="T54" fmla="*/ 43 w 546"/>
                  <a:gd name="T55" fmla="*/ 184 h 718"/>
                  <a:gd name="T56" fmla="*/ 33 w 546"/>
                  <a:gd name="T57" fmla="*/ 269 h 718"/>
                  <a:gd name="T58" fmla="*/ 24 w 546"/>
                  <a:gd name="T59" fmla="*/ 288 h 718"/>
                  <a:gd name="T60" fmla="*/ 64 w 546"/>
                  <a:gd name="T61" fmla="*/ 477 h 718"/>
                  <a:gd name="T62" fmla="*/ 29 w 546"/>
                  <a:gd name="T63" fmla="*/ 694 h 718"/>
                  <a:gd name="T64" fmla="*/ 274 w 546"/>
                  <a:gd name="T65" fmla="*/ 692 h 718"/>
                  <a:gd name="T66" fmla="*/ 454 w 546"/>
                  <a:gd name="T67" fmla="*/ 678 h 718"/>
                  <a:gd name="T68" fmla="*/ 489 w 546"/>
                  <a:gd name="T69" fmla="*/ 623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6" h="718">
                    <a:moveTo>
                      <a:pt x="489" y="623"/>
                    </a:moveTo>
                    <a:lnTo>
                      <a:pt x="489" y="623"/>
                    </a:lnTo>
                    <a:lnTo>
                      <a:pt x="487" y="595"/>
                    </a:lnTo>
                    <a:lnTo>
                      <a:pt x="494" y="567"/>
                    </a:lnTo>
                    <a:lnTo>
                      <a:pt x="506" y="553"/>
                    </a:lnTo>
                    <a:lnTo>
                      <a:pt x="503" y="536"/>
                    </a:lnTo>
                    <a:lnTo>
                      <a:pt x="506" y="524"/>
                    </a:lnTo>
                    <a:lnTo>
                      <a:pt x="518" y="508"/>
                    </a:lnTo>
                    <a:lnTo>
                      <a:pt x="546" y="503"/>
                    </a:lnTo>
                    <a:lnTo>
                      <a:pt x="546" y="418"/>
                    </a:lnTo>
                    <a:lnTo>
                      <a:pt x="539" y="411"/>
                    </a:lnTo>
                    <a:lnTo>
                      <a:pt x="532" y="397"/>
                    </a:lnTo>
                    <a:lnTo>
                      <a:pt x="511" y="321"/>
                    </a:lnTo>
                    <a:lnTo>
                      <a:pt x="463" y="255"/>
                    </a:lnTo>
                    <a:lnTo>
                      <a:pt x="409" y="281"/>
                    </a:lnTo>
                    <a:lnTo>
                      <a:pt x="407" y="286"/>
                    </a:lnTo>
                    <a:lnTo>
                      <a:pt x="395" y="323"/>
                    </a:lnTo>
                    <a:lnTo>
                      <a:pt x="369" y="345"/>
                    </a:lnTo>
                    <a:lnTo>
                      <a:pt x="352" y="342"/>
                    </a:lnTo>
                    <a:lnTo>
                      <a:pt x="345" y="333"/>
                    </a:lnTo>
                    <a:lnTo>
                      <a:pt x="357" y="286"/>
                    </a:lnTo>
                    <a:lnTo>
                      <a:pt x="385" y="257"/>
                    </a:lnTo>
                    <a:lnTo>
                      <a:pt x="390" y="234"/>
                    </a:lnTo>
                    <a:lnTo>
                      <a:pt x="402" y="215"/>
                    </a:lnTo>
                    <a:lnTo>
                      <a:pt x="407" y="201"/>
                    </a:lnTo>
                    <a:lnTo>
                      <a:pt x="388" y="132"/>
                    </a:lnTo>
                    <a:lnTo>
                      <a:pt x="378" y="118"/>
                    </a:lnTo>
                    <a:lnTo>
                      <a:pt x="374" y="99"/>
                    </a:lnTo>
                    <a:lnTo>
                      <a:pt x="381" y="90"/>
                    </a:lnTo>
                    <a:lnTo>
                      <a:pt x="383" y="87"/>
                    </a:lnTo>
                    <a:lnTo>
                      <a:pt x="366" y="59"/>
                    </a:lnTo>
                    <a:lnTo>
                      <a:pt x="348" y="47"/>
                    </a:lnTo>
                    <a:lnTo>
                      <a:pt x="312" y="40"/>
                    </a:lnTo>
                    <a:lnTo>
                      <a:pt x="298" y="31"/>
                    </a:lnTo>
                    <a:lnTo>
                      <a:pt x="286" y="28"/>
                    </a:lnTo>
                    <a:lnTo>
                      <a:pt x="255" y="7"/>
                    </a:lnTo>
                    <a:lnTo>
                      <a:pt x="241" y="5"/>
                    </a:lnTo>
                    <a:lnTo>
                      <a:pt x="227" y="9"/>
                    </a:lnTo>
                    <a:lnTo>
                      <a:pt x="222" y="5"/>
                    </a:lnTo>
                    <a:lnTo>
                      <a:pt x="196" y="0"/>
                    </a:lnTo>
                    <a:lnTo>
                      <a:pt x="170" y="7"/>
                    </a:lnTo>
                    <a:lnTo>
                      <a:pt x="161" y="21"/>
                    </a:lnTo>
                    <a:lnTo>
                      <a:pt x="166" y="45"/>
                    </a:lnTo>
                    <a:lnTo>
                      <a:pt x="180" y="59"/>
                    </a:lnTo>
                    <a:lnTo>
                      <a:pt x="175" y="66"/>
                    </a:lnTo>
                    <a:lnTo>
                      <a:pt x="128" y="90"/>
                    </a:lnTo>
                    <a:lnTo>
                      <a:pt x="128" y="146"/>
                    </a:lnTo>
                    <a:lnTo>
                      <a:pt x="116" y="151"/>
                    </a:lnTo>
                    <a:lnTo>
                      <a:pt x="111" y="165"/>
                    </a:lnTo>
                    <a:lnTo>
                      <a:pt x="107" y="158"/>
                    </a:lnTo>
                    <a:lnTo>
                      <a:pt x="102" y="130"/>
                    </a:lnTo>
                    <a:lnTo>
                      <a:pt x="95" y="118"/>
                    </a:lnTo>
                    <a:lnTo>
                      <a:pt x="83" y="125"/>
                    </a:lnTo>
                    <a:lnTo>
                      <a:pt x="74" y="139"/>
                    </a:lnTo>
                    <a:lnTo>
                      <a:pt x="45" y="163"/>
                    </a:lnTo>
                    <a:lnTo>
                      <a:pt x="43" y="184"/>
                    </a:lnTo>
                    <a:lnTo>
                      <a:pt x="33" y="201"/>
                    </a:lnTo>
                    <a:lnTo>
                      <a:pt x="33" y="269"/>
                    </a:lnTo>
                    <a:lnTo>
                      <a:pt x="36" y="276"/>
                    </a:lnTo>
                    <a:lnTo>
                      <a:pt x="24" y="288"/>
                    </a:lnTo>
                    <a:lnTo>
                      <a:pt x="17" y="383"/>
                    </a:lnTo>
                    <a:lnTo>
                      <a:pt x="64" y="477"/>
                    </a:lnTo>
                    <a:lnTo>
                      <a:pt x="69" y="560"/>
                    </a:lnTo>
                    <a:lnTo>
                      <a:pt x="29" y="694"/>
                    </a:lnTo>
                    <a:lnTo>
                      <a:pt x="0" y="718"/>
                    </a:lnTo>
                    <a:lnTo>
                      <a:pt x="274" y="692"/>
                    </a:lnTo>
                    <a:lnTo>
                      <a:pt x="274" y="701"/>
                    </a:lnTo>
                    <a:lnTo>
                      <a:pt x="454" y="678"/>
                    </a:lnTo>
                    <a:lnTo>
                      <a:pt x="489" y="623"/>
                    </a:lnTo>
                    <a:lnTo>
                      <a:pt x="489" y="623"/>
                    </a:lnTo>
                    <a:close/>
                  </a:path>
                </a:pathLst>
              </a:custGeom>
              <a:grpFill/>
              <a:ln w="6350">
                <a:solidFill>
                  <a:schemeClr val="tx2"/>
                </a:solidFill>
              </a:ln>
            </p:spPr>
            <p:txBody>
              <a:bodyPr/>
              <a:lstStyle/>
              <a:p>
                <a:endParaRPr lang="en-US" kern="0" dirty="0">
                  <a:solidFill>
                    <a:srgbClr val="000000"/>
                  </a:solidFill>
                </a:endParaRPr>
              </a:p>
            </p:txBody>
          </p:sp>
          <p:sp>
            <p:nvSpPr>
              <p:cNvPr id="54" name="Freeform 108"/>
              <p:cNvSpPr>
                <a:spLocks/>
              </p:cNvSpPr>
              <p:nvPr/>
            </p:nvSpPr>
            <p:spPr bwMode="auto">
              <a:xfrm>
                <a:off x="4570640" y="1905454"/>
                <a:ext cx="140353" cy="137471"/>
              </a:xfrm>
              <a:custGeom>
                <a:avLst/>
                <a:gdLst>
                  <a:gd name="T0" fmla="*/ 21 w 238"/>
                  <a:gd name="T1" fmla="*/ 233 h 233"/>
                  <a:gd name="T2" fmla="*/ 94 w 238"/>
                  <a:gd name="T3" fmla="*/ 189 h 233"/>
                  <a:gd name="T4" fmla="*/ 101 w 238"/>
                  <a:gd name="T5" fmla="*/ 170 h 233"/>
                  <a:gd name="T6" fmla="*/ 116 w 238"/>
                  <a:gd name="T7" fmla="*/ 158 h 233"/>
                  <a:gd name="T8" fmla="*/ 151 w 238"/>
                  <a:gd name="T9" fmla="*/ 155 h 233"/>
                  <a:gd name="T10" fmla="*/ 236 w 238"/>
                  <a:gd name="T11" fmla="*/ 122 h 233"/>
                  <a:gd name="T12" fmla="*/ 234 w 238"/>
                  <a:gd name="T13" fmla="*/ 108 h 233"/>
                  <a:gd name="T14" fmla="*/ 238 w 238"/>
                  <a:gd name="T15" fmla="*/ 104 h 233"/>
                  <a:gd name="T16" fmla="*/ 213 w 238"/>
                  <a:gd name="T17" fmla="*/ 0 h 233"/>
                  <a:gd name="T18" fmla="*/ 92 w 238"/>
                  <a:gd name="T19" fmla="*/ 30 h 233"/>
                  <a:gd name="T20" fmla="*/ 90 w 238"/>
                  <a:gd name="T21" fmla="*/ 37 h 233"/>
                  <a:gd name="T22" fmla="*/ 83 w 238"/>
                  <a:gd name="T23" fmla="*/ 33 h 233"/>
                  <a:gd name="T24" fmla="*/ 0 w 238"/>
                  <a:gd name="T25" fmla="*/ 52 h 233"/>
                  <a:gd name="T26" fmla="*/ 21 w 238"/>
                  <a:gd name="T27" fmla="*/ 179 h 233"/>
                  <a:gd name="T28" fmla="*/ 33 w 238"/>
                  <a:gd name="T29" fmla="*/ 193 h 233"/>
                  <a:gd name="T30" fmla="*/ 7 w 238"/>
                  <a:gd name="T31" fmla="*/ 219 h 233"/>
                  <a:gd name="T32" fmla="*/ 21 w 238"/>
                  <a:gd name="T33"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3">
                    <a:moveTo>
                      <a:pt x="21" y="233"/>
                    </a:moveTo>
                    <a:lnTo>
                      <a:pt x="94" y="189"/>
                    </a:lnTo>
                    <a:lnTo>
                      <a:pt x="101" y="170"/>
                    </a:lnTo>
                    <a:lnTo>
                      <a:pt x="116" y="158"/>
                    </a:lnTo>
                    <a:lnTo>
                      <a:pt x="151" y="155"/>
                    </a:lnTo>
                    <a:lnTo>
                      <a:pt x="236" y="122"/>
                    </a:lnTo>
                    <a:lnTo>
                      <a:pt x="234" y="108"/>
                    </a:lnTo>
                    <a:lnTo>
                      <a:pt x="238" y="104"/>
                    </a:lnTo>
                    <a:lnTo>
                      <a:pt x="213" y="0"/>
                    </a:lnTo>
                    <a:lnTo>
                      <a:pt x="92" y="30"/>
                    </a:lnTo>
                    <a:lnTo>
                      <a:pt x="90" y="37"/>
                    </a:lnTo>
                    <a:lnTo>
                      <a:pt x="83" y="33"/>
                    </a:lnTo>
                    <a:lnTo>
                      <a:pt x="0" y="52"/>
                    </a:lnTo>
                    <a:lnTo>
                      <a:pt x="21" y="179"/>
                    </a:lnTo>
                    <a:lnTo>
                      <a:pt x="33" y="193"/>
                    </a:lnTo>
                    <a:lnTo>
                      <a:pt x="7" y="219"/>
                    </a:lnTo>
                    <a:lnTo>
                      <a:pt x="21" y="233"/>
                    </a:lnTo>
                  </a:path>
                </a:pathLst>
              </a:custGeom>
              <a:grpFill/>
              <a:ln w="6350">
                <a:solidFill>
                  <a:schemeClr val="tx2"/>
                </a:solidFill>
              </a:ln>
            </p:spPr>
            <p:txBody>
              <a:bodyPr/>
              <a:lstStyle/>
              <a:p>
                <a:endParaRPr lang="en-US" kern="0" dirty="0">
                  <a:solidFill>
                    <a:srgbClr val="000000"/>
                  </a:solidFill>
                </a:endParaRPr>
              </a:p>
            </p:txBody>
          </p:sp>
          <p:sp>
            <p:nvSpPr>
              <p:cNvPr id="55" name="Freeform 109"/>
              <p:cNvSpPr>
                <a:spLocks/>
              </p:cNvSpPr>
              <p:nvPr/>
            </p:nvSpPr>
            <p:spPr bwMode="auto">
              <a:xfrm>
                <a:off x="4160787" y="2211666"/>
                <a:ext cx="375060" cy="177001"/>
              </a:xfrm>
              <a:custGeom>
                <a:avLst/>
                <a:gdLst>
                  <a:gd name="T0" fmla="*/ 0 w 636"/>
                  <a:gd name="T1" fmla="*/ 97 h 300"/>
                  <a:gd name="T2" fmla="*/ 15 w 636"/>
                  <a:gd name="T3" fmla="*/ 187 h 300"/>
                  <a:gd name="T4" fmla="*/ 57 w 636"/>
                  <a:gd name="T5" fmla="*/ 133 h 300"/>
                  <a:gd name="T6" fmla="*/ 78 w 636"/>
                  <a:gd name="T7" fmla="*/ 130 h 300"/>
                  <a:gd name="T8" fmla="*/ 97 w 636"/>
                  <a:gd name="T9" fmla="*/ 92 h 300"/>
                  <a:gd name="T10" fmla="*/ 102 w 636"/>
                  <a:gd name="T11" fmla="*/ 104 h 300"/>
                  <a:gd name="T12" fmla="*/ 140 w 636"/>
                  <a:gd name="T13" fmla="*/ 104 h 300"/>
                  <a:gd name="T14" fmla="*/ 140 w 636"/>
                  <a:gd name="T15" fmla="*/ 97 h 300"/>
                  <a:gd name="T16" fmla="*/ 142 w 636"/>
                  <a:gd name="T17" fmla="*/ 88 h 300"/>
                  <a:gd name="T18" fmla="*/ 173 w 636"/>
                  <a:gd name="T19" fmla="*/ 69 h 300"/>
                  <a:gd name="T20" fmla="*/ 220 w 636"/>
                  <a:gd name="T21" fmla="*/ 76 h 300"/>
                  <a:gd name="T22" fmla="*/ 218 w 636"/>
                  <a:gd name="T23" fmla="*/ 85 h 300"/>
                  <a:gd name="T24" fmla="*/ 225 w 636"/>
                  <a:gd name="T25" fmla="*/ 88 h 300"/>
                  <a:gd name="T26" fmla="*/ 234 w 636"/>
                  <a:gd name="T27" fmla="*/ 92 h 300"/>
                  <a:gd name="T28" fmla="*/ 241 w 636"/>
                  <a:gd name="T29" fmla="*/ 107 h 300"/>
                  <a:gd name="T30" fmla="*/ 270 w 636"/>
                  <a:gd name="T31" fmla="*/ 123 h 300"/>
                  <a:gd name="T32" fmla="*/ 279 w 636"/>
                  <a:gd name="T33" fmla="*/ 149 h 300"/>
                  <a:gd name="T34" fmla="*/ 315 w 636"/>
                  <a:gd name="T35" fmla="*/ 159 h 300"/>
                  <a:gd name="T36" fmla="*/ 338 w 636"/>
                  <a:gd name="T37" fmla="*/ 173 h 300"/>
                  <a:gd name="T38" fmla="*/ 355 w 636"/>
                  <a:gd name="T39" fmla="*/ 185 h 300"/>
                  <a:gd name="T40" fmla="*/ 357 w 636"/>
                  <a:gd name="T41" fmla="*/ 206 h 300"/>
                  <a:gd name="T42" fmla="*/ 348 w 636"/>
                  <a:gd name="T43" fmla="*/ 232 h 300"/>
                  <a:gd name="T44" fmla="*/ 345 w 636"/>
                  <a:gd name="T45" fmla="*/ 258 h 300"/>
                  <a:gd name="T46" fmla="*/ 371 w 636"/>
                  <a:gd name="T47" fmla="*/ 262 h 300"/>
                  <a:gd name="T48" fmla="*/ 416 w 636"/>
                  <a:gd name="T49" fmla="*/ 267 h 300"/>
                  <a:gd name="T50" fmla="*/ 445 w 636"/>
                  <a:gd name="T51" fmla="*/ 277 h 300"/>
                  <a:gd name="T52" fmla="*/ 480 w 636"/>
                  <a:gd name="T53" fmla="*/ 293 h 300"/>
                  <a:gd name="T54" fmla="*/ 440 w 636"/>
                  <a:gd name="T55" fmla="*/ 244 h 300"/>
                  <a:gd name="T56" fmla="*/ 452 w 636"/>
                  <a:gd name="T57" fmla="*/ 236 h 300"/>
                  <a:gd name="T58" fmla="*/ 428 w 636"/>
                  <a:gd name="T59" fmla="*/ 128 h 300"/>
                  <a:gd name="T60" fmla="*/ 459 w 636"/>
                  <a:gd name="T61" fmla="*/ 64 h 300"/>
                  <a:gd name="T62" fmla="*/ 475 w 636"/>
                  <a:gd name="T63" fmla="*/ 31 h 300"/>
                  <a:gd name="T64" fmla="*/ 485 w 636"/>
                  <a:gd name="T65" fmla="*/ 40 h 300"/>
                  <a:gd name="T66" fmla="*/ 480 w 636"/>
                  <a:gd name="T67" fmla="*/ 66 h 300"/>
                  <a:gd name="T68" fmla="*/ 461 w 636"/>
                  <a:gd name="T69" fmla="*/ 90 h 300"/>
                  <a:gd name="T70" fmla="*/ 473 w 636"/>
                  <a:gd name="T71" fmla="*/ 116 h 300"/>
                  <a:gd name="T72" fmla="*/ 459 w 636"/>
                  <a:gd name="T73" fmla="*/ 149 h 300"/>
                  <a:gd name="T74" fmla="*/ 478 w 636"/>
                  <a:gd name="T75" fmla="*/ 154 h 300"/>
                  <a:gd name="T76" fmla="*/ 492 w 636"/>
                  <a:gd name="T77" fmla="*/ 194 h 300"/>
                  <a:gd name="T78" fmla="*/ 478 w 636"/>
                  <a:gd name="T79" fmla="*/ 215 h 300"/>
                  <a:gd name="T80" fmla="*/ 485 w 636"/>
                  <a:gd name="T81" fmla="*/ 241 h 300"/>
                  <a:gd name="T82" fmla="*/ 525 w 636"/>
                  <a:gd name="T83" fmla="*/ 253 h 300"/>
                  <a:gd name="T84" fmla="*/ 553 w 636"/>
                  <a:gd name="T85" fmla="*/ 279 h 300"/>
                  <a:gd name="T86" fmla="*/ 565 w 636"/>
                  <a:gd name="T87" fmla="*/ 300 h 300"/>
                  <a:gd name="T88" fmla="*/ 619 w 636"/>
                  <a:gd name="T89" fmla="*/ 253 h 300"/>
                  <a:gd name="T90" fmla="*/ 636 w 636"/>
                  <a:gd name="T91" fmla="*/ 199 h 300"/>
                  <a:gd name="T92" fmla="*/ 487 w 636"/>
                  <a:gd name="T9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300">
                    <a:moveTo>
                      <a:pt x="487" y="0"/>
                    </a:moveTo>
                    <a:lnTo>
                      <a:pt x="0" y="97"/>
                    </a:lnTo>
                    <a:lnTo>
                      <a:pt x="0" y="97"/>
                    </a:lnTo>
                    <a:lnTo>
                      <a:pt x="15" y="187"/>
                    </a:lnTo>
                    <a:lnTo>
                      <a:pt x="38" y="163"/>
                    </a:lnTo>
                    <a:lnTo>
                      <a:pt x="57" y="133"/>
                    </a:lnTo>
                    <a:lnTo>
                      <a:pt x="64" y="128"/>
                    </a:lnTo>
                    <a:lnTo>
                      <a:pt x="78" y="130"/>
                    </a:lnTo>
                    <a:lnTo>
                      <a:pt x="95" y="107"/>
                    </a:lnTo>
                    <a:lnTo>
                      <a:pt x="97" y="92"/>
                    </a:lnTo>
                    <a:lnTo>
                      <a:pt x="102" y="97"/>
                    </a:lnTo>
                    <a:lnTo>
                      <a:pt x="102" y="104"/>
                    </a:lnTo>
                    <a:lnTo>
                      <a:pt x="126" y="109"/>
                    </a:lnTo>
                    <a:lnTo>
                      <a:pt x="140" y="104"/>
                    </a:lnTo>
                    <a:lnTo>
                      <a:pt x="145" y="99"/>
                    </a:lnTo>
                    <a:lnTo>
                      <a:pt x="140" y="97"/>
                    </a:lnTo>
                    <a:lnTo>
                      <a:pt x="147" y="92"/>
                    </a:lnTo>
                    <a:lnTo>
                      <a:pt x="142" y="88"/>
                    </a:lnTo>
                    <a:lnTo>
                      <a:pt x="161" y="83"/>
                    </a:lnTo>
                    <a:lnTo>
                      <a:pt x="173" y="69"/>
                    </a:lnTo>
                    <a:lnTo>
                      <a:pt x="201" y="81"/>
                    </a:lnTo>
                    <a:lnTo>
                      <a:pt x="220" y="76"/>
                    </a:lnTo>
                    <a:lnTo>
                      <a:pt x="222" y="81"/>
                    </a:lnTo>
                    <a:lnTo>
                      <a:pt x="218" y="85"/>
                    </a:lnTo>
                    <a:lnTo>
                      <a:pt x="222" y="92"/>
                    </a:lnTo>
                    <a:lnTo>
                      <a:pt x="225" y="88"/>
                    </a:lnTo>
                    <a:lnTo>
                      <a:pt x="227" y="95"/>
                    </a:lnTo>
                    <a:lnTo>
                      <a:pt x="234" y="92"/>
                    </a:lnTo>
                    <a:lnTo>
                      <a:pt x="232" y="104"/>
                    </a:lnTo>
                    <a:lnTo>
                      <a:pt x="241" y="107"/>
                    </a:lnTo>
                    <a:lnTo>
                      <a:pt x="244" y="121"/>
                    </a:lnTo>
                    <a:lnTo>
                      <a:pt x="270" y="123"/>
                    </a:lnTo>
                    <a:lnTo>
                      <a:pt x="284" y="130"/>
                    </a:lnTo>
                    <a:lnTo>
                      <a:pt x="279" y="149"/>
                    </a:lnTo>
                    <a:lnTo>
                      <a:pt x="291" y="159"/>
                    </a:lnTo>
                    <a:lnTo>
                      <a:pt x="315" y="159"/>
                    </a:lnTo>
                    <a:lnTo>
                      <a:pt x="324" y="170"/>
                    </a:lnTo>
                    <a:lnTo>
                      <a:pt x="338" y="173"/>
                    </a:lnTo>
                    <a:lnTo>
                      <a:pt x="348" y="177"/>
                    </a:lnTo>
                    <a:lnTo>
                      <a:pt x="355" y="185"/>
                    </a:lnTo>
                    <a:lnTo>
                      <a:pt x="355" y="194"/>
                    </a:lnTo>
                    <a:lnTo>
                      <a:pt x="357" y="206"/>
                    </a:lnTo>
                    <a:lnTo>
                      <a:pt x="348" y="213"/>
                    </a:lnTo>
                    <a:lnTo>
                      <a:pt x="348" y="232"/>
                    </a:lnTo>
                    <a:lnTo>
                      <a:pt x="350" y="239"/>
                    </a:lnTo>
                    <a:lnTo>
                      <a:pt x="345" y="258"/>
                    </a:lnTo>
                    <a:lnTo>
                      <a:pt x="352" y="262"/>
                    </a:lnTo>
                    <a:lnTo>
                      <a:pt x="371" y="262"/>
                    </a:lnTo>
                    <a:lnTo>
                      <a:pt x="402" y="272"/>
                    </a:lnTo>
                    <a:lnTo>
                      <a:pt x="416" y="267"/>
                    </a:lnTo>
                    <a:lnTo>
                      <a:pt x="426" y="277"/>
                    </a:lnTo>
                    <a:lnTo>
                      <a:pt x="445" y="277"/>
                    </a:lnTo>
                    <a:lnTo>
                      <a:pt x="461" y="288"/>
                    </a:lnTo>
                    <a:lnTo>
                      <a:pt x="480" y="293"/>
                    </a:lnTo>
                    <a:lnTo>
                      <a:pt x="461" y="255"/>
                    </a:lnTo>
                    <a:lnTo>
                      <a:pt x="440" y="244"/>
                    </a:lnTo>
                    <a:lnTo>
                      <a:pt x="452" y="239"/>
                    </a:lnTo>
                    <a:lnTo>
                      <a:pt x="452" y="236"/>
                    </a:lnTo>
                    <a:lnTo>
                      <a:pt x="435" y="194"/>
                    </a:lnTo>
                    <a:lnTo>
                      <a:pt x="428" y="128"/>
                    </a:lnTo>
                    <a:lnTo>
                      <a:pt x="416" y="109"/>
                    </a:lnTo>
                    <a:lnTo>
                      <a:pt x="459" y="64"/>
                    </a:lnTo>
                    <a:lnTo>
                      <a:pt x="471" y="33"/>
                    </a:lnTo>
                    <a:lnTo>
                      <a:pt x="475" y="31"/>
                    </a:lnTo>
                    <a:lnTo>
                      <a:pt x="482" y="36"/>
                    </a:lnTo>
                    <a:lnTo>
                      <a:pt x="485" y="40"/>
                    </a:lnTo>
                    <a:lnTo>
                      <a:pt x="485" y="57"/>
                    </a:lnTo>
                    <a:lnTo>
                      <a:pt x="480" y="66"/>
                    </a:lnTo>
                    <a:lnTo>
                      <a:pt x="468" y="76"/>
                    </a:lnTo>
                    <a:lnTo>
                      <a:pt x="461" y="90"/>
                    </a:lnTo>
                    <a:lnTo>
                      <a:pt x="463" y="104"/>
                    </a:lnTo>
                    <a:lnTo>
                      <a:pt x="473" y="116"/>
                    </a:lnTo>
                    <a:lnTo>
                      <a:pt x="473" y="125"/>
                    </a:lnTo>
                    <a:lnTo>
                      <a:pt x="459" y="149"/>
                    </a:lnTo>
                    <a:lnTo>
                      <a:pt x="466" y="156"/>
                    </a:lnTo>
                    <a:lnTo>
                      <a:pt x="478" y="154"/>
                    </a:lnTo>
                    <a:lnTo>
                      <a:pt x="482" y="156"/>
                    </a:lnTo>
                    <a:lnTo>
                      <a:pt x="492" y="194"/>
                    </a:lnTo>
                    <a:lnTo>
                      <a:pt x="482" y="203"/>
                    </a:lnTo>
                    <a:lnTo>
                      <a:pt x="478" y="215"/>
                    </a:lnTo>
                    <a:lnTo>
                      <a:pt x="480" y="227"/>
                    </a:lnTo>
                    <a:lnTo>
                      <a:pt x="485" y="241"/>
                    </a:lnTo>
                    <a:lnTo>
                      <a:pt x="506" y="258"/>
                    </a:lnTo>
                    <a:lnTo>
                      <a:pt x="525" y="253"/>
                    </a:lnTo>
                    <a:lnTo>
                      <a:pt x="537" y="255"/>
                    </a:lnTo>
                    <a:lnTo>
                      <a:pt x="553" y="279"/>
                    </a:lnTo>
                    <a:lnTo>
                      <a:pt x="558" y="296"/>
                    </a:lnTo>
                    <a:lnTo>
                      <a:pt x="565" y="300"/>
                    </a:lnTo>
                    <a:lnTo>
                      <a:pt x="626" y="277"/>
                    </a:lnTo>
                    <a:lnTo>
                      <a:pt x="619" y="253"/>
                    </a:lnTo>
                    <a:lnTo>
                      <a:pt x="636" y="220"/>
                    </a:lnTo>
                    <a:lnTo>
                      <a:pt x="636" y="199"/>
                    </a:lnTo>
                    <a:lnTo>
                      <a:pt x="546" y="218"/>
                    </a:lnTo>
                    <a:lnTo>
                      <a:pt x="487" y="0"/>
                    </a:lnTo>
                    <a:lnTo>
                      <a:pt x="487" y="0"/>
                    </a:lnTo>
                    <a:close/>
                  </a:path>
                </a:pathLst>
              </a:custGeom>
              <a:grpFill/>
              <a:ln w="6350">
                <a:solidFill>
                  <a:schemeClr val="tx2"/>
                </a:solidFill>
              </a:ln>
            </p:spPr>
            <p:txBody>
              <a:bodyPr/>
              <a:lstStyle/>
              <a:p>
                <a:endParaRPr lang="en-US" kern="0" dirty="0">
                  <a:solidFill>
                    <a:srgbClr val="000000"/>
                  </a:solidFill>
                </a:endParaRPr>
              </a:p>
            </p:txBody>
          </p:sp>
          <p:sp>
            <p:nvSpPr>
              <p:cNvPr id="56" name="Freeform 115"/>
              <p:cNvSpPr>
                <a:spLocks/>
              </p:cNvSpPr>
              <p:nvPr/>
            </p:nvSpPr>
            <p:spPr bwMode="auto">
              <a:xfrm>
                <a:off x="3241419" y="2845920"/>
                <a:ext cx="294269" cy="503274"/>
              </a:xfrm>
              <a:custGeom>
                <a:avLst/>
                <a:gdLst>
                  <a:gd name="T0" fmla="*/ 499 w 499"/>
                  <a:gd name="T1" fmla="*/ 817 h 853"/>
                  <a:gd name="T2" fmla="*/ 407 w 499"/>
                  <a:gd name="T3" fmla="*/ 817 h 853"/>
                  <a:gd name="T4" fmla="*/ 376 w 499"/>
                  <a:gd name="T5" fmla="*/ 839 h 853"/>
                  <a:gd name="T6" fmla="*/ 352 w 499"/>
                  <a:gd name="T7" fmla="*/ 834 h 853"/>
                  <a:gd name="T8" fmla="*/ 319 w 499"/>
                  <a:gd name="T9" fmla="*/ 853 h 853"/>
                  <a:gd name="T10" fmla="*/ 305 w 499"/>
                  <a:gd name="T11" fmla="*/ 817 h 853"/>
                  <a:gd name="T12" fmla="*/ 286 w 499"/>
                  <a:gd name="T13" fmla="*/ 801 h 853"/>
                  <a:gd name="T14" fmla="*/ 279 w 499"/>
                  <a:gd name="T15" fmla="*/ 782 h 853"/>
                  <a:gd name="T16" fmla="*/ 291 w 499"/>
                  <a:gd name="T17" fmla="*/ 725 h 853"/>
                  <a:gd name="T18" fmla="*/ 3 w 499"/>
                  <a:gd name="T19" fmla="*/ 740 h 853"/>
                  <a:gd name="T20" fmla="*/ 0 w 499"/>
                  <a:gd name="T21" fmla="*/ 742 h 853"/>
                  <a:gd name="T22" fmla="*/ 15 w 499"/>
                  <a:gd name="T23" fmla="*/ 728 h 853"/>
                  <a:gd name="T24" fmla="*/ 0 w 499"/>
                  <a:gd name="T25" fmla="*/ 695 h 853"/>
                  <a:gd name="T26" fmla="*/ 19 w 499"/>
                  <a:gd name="T27" fmla="*/ 688 h 853"/>
                  <a:gd name="T28" fmla="*/ 24 w 499"/>
                  <a:gd name="T29" fmla="*/ 669 h 853"/>
                  <a:gd name="T30" fmla="*/ 17 w 499"/>
                  <a:gd name="T31" fmla="*/ 650 h 853"/>
                  <a:gd name="T32" fmla="*/ 31 w 499"/>
                  <a:gd name="T33" fmla="*/ 638 h 853"/>
                  <a:gd name="T34" fmla="*/ 41 w 499"/>
                  <a:gd name="T35" fmla="*/ 593 h 853"/>
                  <a:gd name="T36" fmla="*/ 78 w 499"/>
                  <a:gd name="T37" fmla="*/ 558 h 853"/>
                  <a:gd name="T38" fmla="*/ 76 w 499"/>
                  <a:gd name="T39" fmla="*/ 536 h 853"/>
                  <a:gd name="T40" fmla="*/ 86 w 499"/>
                  <a:gd name="T41" fmla="*/ 536 h 853"/>
                  <a:gd name="T42" fmla="*/ 102 w 499"/>
                  <a:gd name="T43" fmla="*/ 501 h 853"/>
                  <a:gd name="T44" fmla="*/ 71 w 499"/>
                  <a:gd name="T45" fmla="*/ 480 h 853"/>
                  <a:gd name="T46" fmla="*/ 71 w 499"/>
                  <a:gd name="T47" fmla="*/ 463 h 853"/>
                  <a:gd name="T48" fmla="*/ 60 w 499"/>
                  <a:gd name="T49" fmla="*/ 447 h 853"/>
                  <a:gd name="T50" fmla="*/ 74 w 499"/>
                  <a:gd name="T51" fmla="*/ 437 h 853"/>
                  <a:gd name="T52" fmla="*/ 62 w 499"/>
                  <a:gd name="T53" fmla="*/ 428 h 853"/>
                  <a:gd name="T54" fmla="*/ 71 w 499"/>
                  <a:gd name="T55" fmla="*/ 397 h 853"/>
                  <a:gd name="T56" fmla="*/ 57 w 499"/>
                  <a:gd name="T57" fmla="*/ 390 h 853"/>
                  <a:gd name="T58" fmla="*/ 60 w 499"/>
                  <a:gd name="T59" fmla="*/ 383 h 853"/>
                  <a:gd name="T60" fmla="*/ 57 w 499"/>
                  <a:gd name="T61" fmla="*/ 364 h 853"/>
                  <a:gd name="T62" fmla="*/ 67 w 499"/>
                  <a:gd name="T63" fmla="*/ 354 h 853"/>
                  <a:gd name="T64" fmla="*/ 64 w 499"/>
                  <a:gd name="T65" fmla="*/ 338 h 853"/>
                  <a:gd name="T66" fmla="*/ 52 w 499"/>
                  <a:gd name="T67" fmla="*/ 328 h 853"/>
                  <a:gd name="T68" fmla="*/ 60 w 499"/>
                  <a:gd name="T69" fmla="*/ 300 h 853"/>
                  <a:gd name="T70" fmla="*/ 43 w 499"/>
                  <a:gd name="T71" fmla="*/ 288 h 853"/>
                  <a:gd name="T72" fmla="*/ 52 w 499"/>
                  <a:gd name="T73" fmla="*/ 284 h 853"/>
                  <a:gd name="T74" fmla="*/ 55 w 499"/>
                  <a:gd name="T75" fmla="*/ 274 h 853"/>
                  <a:gd name="T76" fmla="*/ 43 w 499"/>
                  <a:gd name="T77" fmla="*/ 265 h 853"/>
                  <a:gd name="T78" fmla="*/ 64 w 499"/>
                  <a:gd name="T79" fmla="*/ 246 h 853"/>
                  <a:gd name="T80" fmla="*/ 69 w 499"/>
                  <a:gd name="T81" fmla="*/ 217 h 853"/>
                  <a:gd name="T82" fmla="*/ 60 w 499"/>
                  <a:gd name="T83" fmla="*/ 210 h 853"/>
                  <a:gd name="T84" fmla="*/ 88 w 499"/>
                  <a:gd name="T85" fmla="*/ 199 h 853"/>
                  <a:gd name="T86" fmla="*/ 90 w 499"/>
                  <a:gd name="T87" fmla="*/ 189 h 853"/>
                  <a:gd name="T88" fmla="*/ 76 w 499"/>
                  <a:gd name="T89" fmla="*/ 182 h 853"/>
                  <a:gd name="T90" fmla="*/ 90 w 499"/>
                  <a:gd name="T91" fmla="*/ 170 h 853"/>
                  <a:gd name="T92" fmla="*/ 95 w 499"/>
                  <a:gd name="T93" fmla="*/ 156 h 853"/>
                  <a:gd name="T94" fmla="*/ 104 w 499"/>
                  <a:gd name="T95" fmla="*/ 156 h 853"/>
                  <a:gd name="T96" fmla="*/ 102 w 499"/>
                  <a:gd name="T97" fmla="*/ 139 h 853"/>
                  <a:gd name="T98" fmla="*/ 128 w 499"/>
                  <a:gd name="T99" fmla="*/ 130 h 853"/>
                  <a:gd name="T100" fmla="*/ 126 w 499"/>
                  <a:gd name="T101" fmla="*/ 95 h 853"/>
                  <a:gd name="T102" fmla="*/ 128 w 499"/>
                  <a:gd name="T103" fmla="*/ 76 h 853"/>
                  <a:gd name="T104" fmla="*/ 142 w 499"/>
                  <a:gd name="T105" fmla="*/ 73 h 853"/>
                  <a:gd name="T106" fmla="*/ 142 w 499"/>
                  <a:gd name="T107" fmla="*/ 59 h 853"/>
                  <a:gd name="T108" fmla="*/ 168 w 499"/>
                  <a:gd name="T109" fmla="*/ 40 h 853"/>
                  <a:gd name="T110" fmla="*/ 161 w 499"/>
                  <a:gd name="T111" fmla="*/ 21 h 853"/>
                  <a:gd name="T112" fmla="*/ 466 w 499"/>
                  <a:gd name="T113" fmla="*/ 0 h 853"/>
                  <a:gd name="T114" fmla="*/ 482 w 499"/>
                  <a:gd name="T115" fmla="*/ 19 h 853"/>
                  <a:gd name="T116" fmla="*/ 499 w 499"/>
                  <a:gd name="T117" fmla="*/ 81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9" h="853">
                    <a:moveTo>
                      <a:pt x="499" y="817"/>
                    </a:moveTo>
                    <a:lnTo>
                      <a:pt x="407" y="817"/>
                    </a:lnTo>
                    <a:lnTo>
                      <a:pt x="376" y="839"/>
                    </a:lnTo>
                    <a:lnTo>
                      <a:pt x="352" y="834"/>
                    </a:lnTo>
                    <a:lnTo>
                      <a:pt x="319" y="853"/>
                    </a:lnTo>
                    <a:lnTo>
                      <a:pt x="305" y="817"/>
                    </a:lnTo>
                    <a:lnTo>
                      <a:pt x="286" y="801"/>
                    </a:lnTo>
                    <a:lnTo>
                      <a:pt x="279" y="782"/>
                    </a:lnTo>
                    <a:lnTo>
                      <a:pt x="291" y="725"/>
                    </a:lnTo>
                    <a:lnTo>
                      <a:pt x="3" y="740"/>
                    </a:lnTo>
                    <a:lnTo>
                      <a:pt x="0" y="742"/>
                    </a:lnTo>
                    <a:lnTo>
                      <a:pt x="15" y="728"/>
                    </a:lnTo>
                    <a:lnTo>
                      <a:pt x="0" y="695"/>
                    </a:lnTo>
                    <a:lnTo>
                      <a:pt x="19" y="688"/>
                    </a:lnTo>
                    <a:lnTo>
                      <a:pt x="24" y="669"/>
                    </a:lnTo>
                    <a:lnTo>
                      <a:pt x="17" y="650"/>
                    </a:lnTo>
                    <a:lnTo>
                      <a:pt x="31" y="638"/>
                    </a:lnTo>
                    <a:lnTo>
                      <a:pt x="41" y="593"/>
                    </a:lnTo>
                    <a:lnTo>
                      <a:pt x="78" y="558"/>
                    </a:lnTo>
                    <a:lnTo>
                      <a:pt x="76" y="536"/>
                    </a:lnTo>
                    <a:lnTo>
                      <a:pt x="86" y="536"/>
                    </a:lnTo>
                    <a:lnTo>
                      <a:pt x="102" y="501"/>
                    </a:lnTo>
                    <a:lnTo>
                      <a:pt x="71" y="480"/>
                    </a:lnTo>
                    <a:lnTo>
                      <a:pt x="71" y="463"/>
                    </a:lnTo>
                    <a:lnTo>
                      <a:pt x="60" y="447"/>
                    </a:lnTo>
                    <a:lnTo>
                      <a:pt x="74" y="437"/>
                    </a:lnTo>
                    <a:lnTo>
                      <a:pt x="62" y="428"/>
                    </a:lnTo>
                    <a:lnTo>
                      <a:pt x="71" y="397"/>
                    </a:lnTo>
                    <a:lnTo>
                      <a:pt x="57" y="390"/>
                    </a:lnTo>
                    <a:lnTo>
                      <a:pt x="60" y="383"/>
                    </a:lnTo>
                    <a:lnTo>
                      <a:pt x="57" y="364"/>
                    </a:lnTo>
                    <a:lnTo>
                      <a:pt x="67" y="354"/>
                    </a:lnTo>
                    <a:lnTo>
                      <a:pt x="64" y="338"/>
                    </a:lnTo>
                    <a:lnTo>
                      <a:pt x="52" y="328"/>
                    </a:lnTo>
                    <a:lnTo>
                      <a:pt x="60" y="300"/>
                    </a:lnTo>
                    <a:lnTo>
                      <a:pt x="43" y="288"/>
                    </a:lnTo>
                    <a:lnTo>
                      <a:pt x="52" y="284"/>
                    </a:lnTo>
                    <a:lnTo>
                      <a:pt x="55" y="274"/>
                    </a:lnTo>
                    <a:lnTo>
                      <a:pt x="43" y="265"/>
                    </a:lnTo>
                    <a:lnTo>
                      <a:pt x="64" y="246"/>
                    </a:lnTo>
                    <a:lnTo>
                      <a:pt x="69" y="217"/>
                    </a:lnTo>
                    <a:lnTo>
                      <a:pt x="60" y="210"/>
                    </a:lnTo>
                    <a:lnTo>
                      <a:pt x="88" y="199"/>
                    </a:lnTo>
                    <a:lnTo>
                      <a:pt x="90" y="189"/>
                    </a:lnTo>
                    <a:lnTo>
                      <a:pt x="76" y="182"/>
                    </a:lnTo>
                    <a:lnTo>
                      <a:pt x="90" y="170"/>
                    </a:lnTo>
                    <a:lnTo>
                      <a:pt x="95" y="156"/>
                    </a:lnTo>
                    <a:lnTo>
                      <a:pt x="104" y="156"/>
                    </a:lnTo>
                    <a:lnTo>
                      <a:pt x="102" y="139"/>
                    </a:lnTo>
                    <a:lnTo>
                      <a:pt x="128" y="130"/>
                    </a:lnTo>
                    <a:lnTo>
                      <a:pt x="126" y="95"/>
                    </a:lnTo>
                    <a:lnTo>
                      <a:pt x="128" y="76"/>
                    </a:lnTo>
                    <a:lnTo>
                      <a:pt x="142" y="73"/>
                    </a:lnTo>
                    <a:lnTo>
                      <a:pt x="142" y="59"/>
                    </a:lnTo>
                    <a:lnTo>
                      <a:pt x="168" y="40"/>
                    </a:lnTo>
                    <a:lnTo>
                      <a:pt x="161" y="21"/>
                    </a:lnTo>
                    <a:lnTo>
                      <a:pt x="466" y="0"/>
                    </a:lnTo>
                    <a:lnTo>
                      <a:pt x="482" y="19"/>
                    </a:lnTo>
                    <a:lnTo>
                      <a:pt x="499" y="817"/>
                    </a:lnTo>
                    <a:close/>
                  </a:path>
                </a:pathLst>
              </a:custGeom>
              <a:grpFill/>
              <a:ln w="6350">
                <a:solidFill>
                  <a:schemeClr val="tx2"/>
                </a:solidFill>
              </a:ln>
            </p:spPr>
            <p:txBody>
              <a:bodyPr/>
              <a:lstStyle/>
              <a:p>
                <a:endParaRPr lang="en-US" kern="0" dirty="0">
                  <a:solidFill>
                    <a:srgbClr val="000000"/>
                  </a:solidFill>
                </a:endParaRPr>
              </a:p>
            </p:txBody>
          </p:sp>
          <p:sp>
            <p:nvSpPr>
              <p:cNvPr id="57" name="Freeform 117"/>
              <p:cNvSpPr>
                <a:spLocks/>
              </p:cNvSpPr>
              <p:nvPr/>
            </p:nvSpPr>
            <p:spPr bwMode="auto">
              <a:xfrm>
                <a:off x="2250104" y="1710162"/>
                <a:ext cx="573795" cy="380553"/>
              </a:xfrm>
              <a:custGeom>
                <a:avLst/>
                <a:gdLst>
                  <a:gd name="T0" fmla="*/ 907 w 973"/>
                  <a:gd name="T1" fmla="*/ 40 h 645"/>
                  <a:gd name="T2" fmla="*/ 42 w 973"/>
                  <a:gd name="T3" fmla="*/ 0 h 645"/>
                  <a:gd name="T4" fmla="*/ 0 w 973"/>
                  <a:gd name="T5" fmla="*/ 512 h 645"/>
                  <a:gd name="T6" fmla="*/ 708 w 973"/>
                  <a:gd name="T7" fmla="*/ 555 h 645"/>
                  <a:gd name="T8" fmla="*/ 708 w 973"/>
                  <a:gd name="T9" fmla="*/ 553 h 645"/>
                  <a:gd name="T10" fmla="*/ 722 w 973"/>
                  <a:gd name="T11" fmla="*/ 569 h 645"/>
                  <a:gd name="T12" fmla="*/ 770 w 973"/>
                  <a:gd name="T13" fmla="*/ 595 h 645"/>
                  <a:gd name="T14" fmla="*/ 779 w 973"/>
                  <a:gd name="T15" fmla="*/ 593 h 645"/>
                  <a:gd name="T16" fmla="*/ 791 w 973"/>
                  <a:gd name="T17" fmla="*/ 579 h 645"/>
                  <a:gd name="T18" fmla="*/ 867 w 973"/>
                  <a:gd name="T19" fmla="*/ 579 h 645"/>
                  <a:gd name="T20" fmla="*/ 883 w 973"/>
                  <a:gd name="T21" fmla="*/ 595 h 645"/>
                  <a:gd name="T22" fmla="*/ 937 w 973"/>
                  <a:gd name="T23" fmla="*/ 616 h 645"/>
                  <a:gd name="T24" fmla="*/ 947 w 973"/>
                  <a:gd name="T25" fmla="*/ 642 h 645"/>
                  <a:gd name="T26" fmla="*/ 966 w 973"/>
                  <a:gd name="T27" fmla="*/ 645 h 645"/>
                  <a:gd name="T28" fmla="*/ 966 w 973"/>
                  <a:gd name="T29" fmla="*/ 635 h 645"/>
                  <a:gd name="T30" fmla="*/ 959 w 973"/>
                  <a:gd name="T31" fmla="*/ 623 h 645"/>
                  <a:gd name="T32" fmla="*/ 961 w 973"/>
                  <a:gd name="T33" fmla="*/ 621 h 645"/>
                  <a:gd name="T34" fmla="*/ 945 w 973"/>
                  <a:gd name="T35" fmla="*/ 605 h 645"/>
                  <a:gd name="T36" fmla="*/ 963 w 973"/>
                  <a:gd name="T37" fmla="*/ 557 h 645"/>
                  <a:gd name="T38" fmla="*/ 963 w 973"/>
                  <a:gd name="T39" fmla="*/ 557 h 645"/>
                  <a:gd name="T40" fmla="*/ 970 w 973"/>
                  <a:gd name="T41" fmla="*/ 536 h 645"/>
                  <a:gd name="T42" fmla="*/ 966 w 973"/>
                  <a:gd name="T43" fmla="*/ 520 h 645"/>
                  <a:gd name="T44" fmla="*/ 954 w 973"/>
                  <a:gd name="T45" fmla="*/ 517 h 645"/>
                  <a:gd name="T46" fmla="*/ 956 w 973"/>
                  <a:gd name="T47" fmla="*/ 512 h 645"/>
                  <a:gd name="T48" fmla="*/ 954 w 973"/>
                  <a:gd name="T49" fmla="*/ 508 h 645"/>
                  <a:gd name="T50" fmla="*/ 959 w 973"/>
                  <a:gd name="T51" fmla="*/ 505 h 645"/>
                  <a:gd name="T52" fmla="*/ 961 w 973"/>
                  <a:gd name="T53" fmla="*/ 491 h 645"/>
                  <a:gd name="T54" fmla="*/ 952 w 973"/>
                  <a:gd name="T55" fmla="*/ 482 h 645"/>
                  <a:gd name="T56" fmla="*/ 952 w 973"/>
                  <a:gd name="T57" fmla="*/ 470 h 645"/>
                  <a:gd name="T58" fmla="*/ 970 w 973"/>
                  <a:gd name="T59" fmla="*/ 470 h 645"/>
                  <a:gd name="T60" fmla="*/ 973 w 973"/>
                  <a:gd name="T61" fmla="*/ 153 h 645"/>
                  <a:gd name="T62" fmla="*/ 961 w 973"/>
                  <a:gd name="T63" fmla="*/ 139 h 645"/>
                  <a:gd name="T64" fmla="*/ 942 w 973"/>
                  <a:gd name="T65" fmla="*/ 134 h 645"/>
                  <a:gd name="T66" fmla="*/ 921 w 973"/>
                  <a:gd name="T67" fmla="*/ 101 h 645"/>
                  <a:gd name="T68" fmla="*/ 926 w 973"/>
                  <a:gd name="T69" fmla="*/ 92 h 645"/>
                  <a:gd name="T70" fmla="*/ 947 w 973"/>
                  <a:gd name="T71" fmla="*/ 75 h 645"/>
                  <a:gd name="T72" fmla="*/ 956 w 973"/>
                  <a:gd name="T73" fmla="*/ 59 h 645"/>
                  <a:gd name="T74" fmla="*/ 959 w 973"/>
                  <a:gd name="T75" fmla="*/ 40 h 645"/>
                  <a:gd name="T76" fmla="*/ 907 w 973"/>
                  <a:gd name="T77" fmla="*/ 4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645">
                    <a:moveTo>
                      <a:pt x="907" y="40"/>
                    </a:moveTo>
                    <a:lnTo>
                      <a:pt x="42" y="0"/>
                    </a:lnTo>
                    <a:lnTo>
                      <a:pt x="0" y="512"/>
                    </a:lnTo>
                    <a:lnTo>
                      <a:pt x="708" y="555"/>
                    </a:lnTo>
                    <a:lnTo>
                      <a:pt x="708" y="553"/>
                    </a:lnTo>
                    <a:lnTo>
                      <a:pt x="722" y="569"/>
                    </a:lnTo>
                    <a:lnTo>
                      <a:pt x="770" y="595"/>
                    </a:lnTo>
                    <a:lnTo>
                      <a:pt x="779" y="593"/>
                    </a:lnTo>
                    <a:lnTo>
                      <a:pt x="791" y="579"/>
                    </a:lnTo>
                    <a:lnTo>
                      <a:pt x="867" y="579"/>
                    </a:lnTo>
                    <a:lnTo>
                      <a:pt x="883" y="595"/>
                    </a:lnTo>
                    <a:lnTo>
                      <a:pt x="937" y="616"/>
                    </a:lnTo>
                    <a:lnTo>
                      <a:pt x="947" y="642"/>
                    </a:lnTo>
                    <a:lnTo>
                      <a:pt x="966" y="645"/>
                    </a:lnTo>
                    <a:lnTo>
                      <a:pt x="966" y="635"/>
                    </a:lnTo>
                    <a:lnTo>
                      <a:pt x="959" y="623"/>
                    </a:lnTo>
                    <a:lnTo>
                      <a:pt x="961" y="621"/>
                    </a:lnTo>
                    <a:lnTo>
                      <a:pt x="945" y="605"/>
                    </a:lnTo>
                    <a:lnTo>
                      <a:pt x="963" y="557"/>
                    </a:lnTo>
                    <a:lnTo>
                      <a:pt x="963" y="557"/>
                    </a:lnTo>
                    <a:lnTo>
                      <a:pt x="970" y="536"/>
                    </a:lnTo>
                    <a:lnTo>
                      <a:pt x="966" y="520"/>
                    </a:lnTo>
                    <a:lnTo>
                      <a:pt x="954" y="517"/>
                    </a:lnTo>
                    <a:lnTo>
                      <a:pt x="956" y="512"/>
                    </a:lnTo>
                    <a:lnTo>
                      <a:pt x="954" y="508"/>
                    </a:lnTo>
                    <a:lnTo>
                      <a:pt x="959" y="505"/>
                    </a:lnTo>
                    <a:lnTo>
                      <a:pt x="961" y="491"/>
                    </a:lnTo>
                    <a:lnTo>
                      <a:pt x="952" y="482"/>
                    </a:lnTo>
                    <a:lnTo>
                      <a:pt x="952" y="470"/>
                    </a:lnTo>
                    <a:lnTo>
                      <a:pt x="970" y="470"/>
                    </a:lnTo>
                    <a:lnTo>
                      <a:pt x="973" y="153"/>
                    </a:lnTo>
                    <a:lnTo>
                      <a:pt x="961" y="139"/>
                    </a:lnTo>
                    <a:lnTo>
                      <a:pt x="942" y="134"/>
                    </a:lnTo>
                    <a:lnTo>
                      <a:pt x="921" y="101"/>
                    </a:lnTo>
                    <a:lnTo>
                      <a:pt x="926" y="92"/>
                    </a:lnTo>
                    <a:lnTo>
                      <a:pt x="947" y="75"/>
                    </a:lnTo>
                    <a:lnTo>
                      <a:pt x="956" y="59"/>
                    </a:lnTo>
                    <a:lnTo>
                      <a:pt x="959" y="40"/>
                    </a:lnTo>
                    <a:lnTo>
                      <a:pt x="907" y="40"/>
                    </a:lnTo>
                    <a:close/>
                  </a:path>
                </a:pathLst>
              </a:custGeom>
              <a:grpFill/>
              <a:ln w="6350">
                <a:solidFill>
                  <a:schemeClr val="tx2"/>
                </a:solidFill>
              </a:ln>
            </p:spPr>
            <p:txBody>
              <a:bodyPr/>
              <a:lstStyle/>
              <a:p>
                <a:endParaRPr lang="en-US" kern="0" dirty="0">
                  <a:solidFill>
                    <a:srgbClr val="000000"/>
                  </a:solidFill>
                </a:endParaRPr>
              </a:p>
            </p:txBody>
          </p:sp>
          <p:grpSp>
            <p:nvGrpSpPr>
              <p:cNvPr id="58" name="Group 57"/>
              <p:cNvGrpSpPr/>
              <p:nvPr/>
            </p:nvGrpSpPr>
            <p:grpSpPr>
              <a:xfrm>
                <a:off x="669072" y="1162049"/>
                <a:ext cx="1632337" cy="1796561"/>
                <a:chOff x="669072" y="1162049"/>
                <a:chExt cx="1632337" cy="1796561"/>
              </a:xfrm>
              <a:grpFill/>
            </p:grpSpPr>
            <p:sp>
              <p:nvSpPr>
                <p:cNvPr id="70" name="Freeform 38"/>
                <p:cNvSpPr>
                  <a:spLocks/>
                </p:cNvSpPr>
                <p:nvPr/>
              </p:nvSpPr>
              <p:spPr bwMode="auto">
                <a:xfrm>
                  <a:off x="669072" y="1825803"/>
                  <a:ext cx="650458" cy="1132807"/>
                </a:xfrm>
                <a:custGeom>
                  <a:avLst/>
                  <a:gdLst>
                    <a:gd name="T0" fmla="*/ 482 w 1103"/>
                    <a:gd name="T1" fmla="*/ 659 h 1920"/>
                    <a:gd name="T2" fmla="*/ 99 w 1103"/>
                    <a:gd name="T3" fmla="*/ 0 h 1920"/>
                    <a:gd name="T4" fmla="*/ 54 w 1103"/>
                    <a:gd name="T5" fmla="*/ 205 h 1920"/>
                    <a:gd name="T6" fmla="*/ 0 w 1103"/>
                    <a:gd name="T7" fmla="*/ 279 h 1920"/>
                    <a:gd name="T8" fmla="*/ 40 w 1103"/>
                    <a:gd name="T9" fmla="*/ 409 h 1920"/>
                    <a:gd name="T10" fmla="*/ 30 w 1103"/>
                    <a:gd name="T11" fmla="*/ 435 h 1920"/>
                    <a:gd name="T12" fmla="*/ 68 w 1103"/>
                    <a:gd name="T13" fmla="*/ 668 h 1920"/>
                    <a:gd name="T14" fmla="*/ 63 w 1103"/>
                    <a:gd name="T15" fmla="*/ 709 h 1920"/>
                    <a:gd name="T16" fmla="*/ 82 w 1103"/>
                    <a:gd name="T17" fmla="*/ 739 h 1920"/>
                    <a:gd name="T18" fmla="*/ 99 w 1103"/>
                    <a:gd name="T19" fmla="*/ 756 h 1920"/>
                    <a:gd name="T20" fmla="*/ 115 w 1103"/>
                    <a:gd name="T21" fmla="*/ 756 h 1920"/>
                    <a:gd name="T22" fmla="*/ 130 w 1103"/>
                    <a:gd name="T23" fmla="*/ 716 h 1920"/>
                    <a:gd name="T24" fmla="*/ 191 w 1103"/>
                    <a:gd name="T25" fmla="*/ 749 h 1920"/>
                    <a:gd name="T26" fmla="*/ 156 w 1103"/>
                    <a:gd name="T27" fmla="*/ 753 h 1920"/>
                    <a:gd name="T28" fmla="*/ 139 w 1103"/>
                    <a:gd name="T29" fmla="*/ 779 h 1920"/>
                    <a:gd name="T30" fmla="*/ 149 w 1103"/>
                    <a:gd name="T31" fmla="*/ 843 h 1920"/>
                    <a:gd name="T32" fmla="*/ 123 w 1103"/>
                    <a:gd name="T33" fmla="*/ 787 h 1920"/>
                    <a:gd name="T34" fmla="*/ 104 w 1103"/>
                    <a:gd name="T35" fmla="*/ 798 h 1920"/>
                    <a:gd name="T36" fmla="*/ 120 w 1103"/>
                    <a:gd name="T37" fmla="*/ 928 h 1920"/>
                    <a:gd name="T38" fmla="*/ 156 w 1103"/>
                    <a:gd name="T39" fmla="*/ 971 h 1920"/>
                    <a:gd name="T40" fmla="*/ 130 w 1103"/>
                    <a:gd name="T41" fmla="*/ 1009 h 1920"/>
                    <a:gd name="T42" fmla="*/ 208 w 1103"/>
                    <a:gd name="T43" fmla="*/ 1233 h 1920"/>
                    <a:gd name="T44" fmla="*/ 215 w 1103"/>
                    <a:gd name="T45" fmla="*/ 1276 h 1920"/>
                    <a:gd name="T46" fmla="*/ 241 w 1103"/>
                    <a:gd name="T47" fmla="*/ 1313 h 1920"/>
                    <a:gd name="T48" fmla="*/ 231 w 1103"/>
                    <a:gd name="T49" fmla="*/ 1335 h 1920"/>
                    <a:gd name="T50" fmla="*/ 226 w 1103"/>
                    <a:gd name="T51" fmla="*/ 1408 h 1920"/>
                    <a:gd name="T52" fmla="*/ 314 w 1103"/>
                    <a:gd name="T53" fmla="*/ 1462 h 1920"/>
                    <a:gd name="T54" fmla="*/ 345 w 1103"/>
                    <a:gd name="T55" fmla="*/ 1465 h 1920"/>
                    <a:gd name="T56" fmla="*/ 392 w 1103"/>
                    <a:gd name="T57" fmla="*/ 1519 h 1920"/>
                    <a:gd name="T58" fmla="*/ 448 w 1103"/>
                    <a:gd name="T59" fmla="*/ 1568 h 1920"/>
                    <a:gd name="T60" fmla="*/ 472 w 1103"/>
                    <a:gd name="T61" fmla="*/ 1559 h 1920"/>
                    <a:gd name="T62" fmla="*/ 496 w 1103"/>
                    <a:gd name="T63" fmla="*/ 1618 h 1920"/>
                    <a:gd name="T64" fmla="*/ 531 w 1103"/>
                    <a:gd name="T65" fmla="*/ 1637 h 1920"/>
                    <a:gd name="T66" fmla="*/ 628 w 1103"/>
                    <a:gd name="T67" fmla="*/ 1788 h 1920"/>
                    <a:gd name="T68" fmla="*/ 954 w 1103"/>
                    <a:gd name="T69" fmla="*/ 1920 h 1920"/>
                    <a:gd name="T70" fmla="*/ 989 w 1103"/>
                    <a:gd name="T71" fmla="*/ 1913 h 1920"/>
                    <a:gd name="T72" fmla="*/ 1008 w 1103"/>
                    <a:gd name="T73" fmla="*/ 1873 h 1920"/>
                    <a:gd name="T74" fmla="*/ 989 w 1103"/>
                    <a:gd name="T75" fmla="*/ 1826 h 1920"/>
                    <a:gd name="T76" fmla="*/ 987 w 1103"/>
                    <a:gd name="T77" fmla="*/ 1791 h 1920"/>
                    <a:gd name="T78" fmla="*/ 1020 w 1103"/>
                    <a:gd name="T79" fmla="*/ 1769 h 1920"/>
                    <a:gd name="T80" fmla="*/ 1032 w 1103"/>
                    <a:gd name="T81" fmla="*/ 1743 h 1920"/>
                    <a:gd name="T82" fmla="*/ 1051 w 1103"/>
                    <a:gd name="T83" fmla="*/ 1691 h 1920"/>
                    <a:gd name="T84" fmla="*/ 1103 w 1103"/>
                    <a:gd name="T85" fmla="*/ 1656 h 1920"/>
                    <a:gd name="T86" fmla="*/ 1074 w 1103"/>
                    <a:gd name="T87" fmla="*/ 1604 h 1920"/>
                    <a:gd name="T88" fmla="*/ 1056 w 1103"/>
                    <a:gd name="T89" fmla="*/ 1519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3" h="1920">
                      <a:moveTo>
                        <a:pt x="947" y="1361"/>
                      </a:moveTo>
                      <a:lnTo>
                        <a:pt x="482" y="659"/>
                      </a:lnTo>
                      <a:lnTo>
                        <a:pt x="614" y="144"/>
                      </a:lnTo>
                      <a:lnTo>
                        <a:pt x="99" y="0"/>
                      </a:lnTo>
                      <a:lnTo>
                        <a:pt x="92" y="109"/>
                      </a:lnTo>
                      <a:lnTo>
                        <a:pt x="54" y="205"/>
                      </a:lnTo>
                      <a:lnTo>
                        <a:pt x="9" y="246"/>
                      </a:lnTo>
                      <a:lnTo>
                        <a:pt x="0" y="279"/>
                      </a:lnTo>
                      <a:lnTo>
                        <a:pt x="12" y="298"/>
                      </a:lnTo>
                      <a:lnTo>
                        <a:pt x="40" y="409"/>
                      </a:lnTo>
                      <a:lnTo>
                        <a:pt x="40" y="423"/>
                      </a:lnTo>
                      <a:lnTo>
                        <a:pt x="30" y="435"/>
                      </a:lnTo>
                      <a:lnTo>
                        <a:pt x="19" y="557"/>
                      </a:lnTo>
                      <a:lnTo>
                        <a:pt x="68" y="668"/>
                      </a:lnTo>
                      <a:lnTo>
                        <a:pt x="71" y="687"/>
                      </a:lnTo>
                      <a:lnTo>
                        <a:pt x="63" y="709"/>
                      </a:lnTo>
                      <a:lnTo>
                        <a:pt x="68" y="720"/>
                      </a:lnTo>
                      <a:lnTo>
                        <a:pt x="82" y="739"/>
                      </a:lnTo>
                      <a:lnTo>
                        <a:pt x="97" y="746"/>
                      </a:lnTo>
                      <a:lnTo>
                        <a:pt x="99" y="756"/>
                      </a:lnTo>
                      <a:lnTo>
                        <a:pt x="106" y="761"/>
                      </a:lnTo>
                      <a:lnTo>
                        <a:pt x="115" y="756"/>
                      </a:lnTo>
                      <a:lnTo>
                        <a:pt x="118" y="751"/>
                      </a:lnTo>
                      <a:lnTo>
                        <a:pt x="130" y="716"/>
                      </a:lnTo>
                      <a:lnTo>
                        <a:pt x="163" y="727"/>
                      </a:lnTo>
                      <a:lnTo>
                        <a:pt x="191" y="749"/>
                      </a:lnTo>
                      <a:lnTo>
                        <a:pt x="172" y="753"/>
                      </a:lnTo>
                      <a:lnTo>
                        <a:pt x="156" y="753"/>
                      </a:lnTo>
                      <a:lnTo>
                        <a:pt x="139" y="763"/>
                      </a:lnTo>
                      <a:lnTo>
                        <a:pt x="139" y="779"/>
                      </a:lnTo>
                      <a:lnTo>
                        <a:pt x="151" y="829"/>
                      </a:lnTo>
                      <a:lnTo>
                        <a:pt x="149" y="843"/>
                      </a:lnTo>
                      <a:lnTo>
                        <a:pt x="125" y="801"/>
                      </a:lnTo>
                      <a:lnTo>
                        <a:pt x="123" y="787"/>
                      </a:lnTo>
                      <a:lnTo>
                        <a:pt x="113" y="782"/>
                      </a:lnTo>
                      <a:lnTo>
                        <a:pt x="104" y="798"/>
                      </a:lnTo>
                      <a:lnTo>
                        <a:pt x="104" y="898"/>
                      </a:lnTo>
                      <a:lnTo>
                        <a:pt x="120" y="928"/>
                      </a:lnTo>
                      <a:lnTo>
                        <a:pt x="149" y="942"/>
                      </a:lnTo>
                      <a:lnTo>
                        <a:pt x="156" y="971"/>
                      </a:lnTo>
                      <a:lnTo>
                        <a:pt x="149" y="999"/>
                      </a:lnTo>
                      <a:lnTo>
                        <a:pt x="130" y="1009"/>
                      </a:lnTo>
                      <a:lnTo>
                        <a:pt x="123" y="1042"/>
                      </a:lnTo>
                      <a:lnTo>
                        <a:pt x="208" y="1233"/>
                      </a:lnTo>
                      <a:lnTo>
                        <a:pt x="219" y="1247"/>
                      </a:lnTo>
                      <a:lnTo>
                        <a:pt x="215" y="1276"/>
                      </a:lnTo>
                      <a:lnTo>
                        <a:pt x="231" y="1292"/>
                      </a:lnTo>
                      <a:lnTo>
                        <a:pt x="241" y="1313"/>
                      </a:lnTo>
                      <a:lnTo>
                        <a:pt x="241" y="1318"/>
                      </a:lnTo>
                      <a:lnTo>
                        <a:pt x="231" y="1335"/>
                      </a:lnTo>
                      <a:lnTo>
                        <a:pt x="224" y="1396"/>
                      </a:lnTo>
                      <a:lnTo>
                        <a:pt x="226" y="1408"/>
                      </a:lnTo>
                      <a:lnTo>
                        <a:pt x="288" y="1439"/>
                      </a:lnTo>
                      <a:lnTo>
                        <a:pt x="314" y="1462"/>
                      </a:lnTo>
                      <a:lnTo>
                        <a:pt x="328" y="1457"/>
                      </a:lnTo>
                      <a:lnTo>
                        <a:pt x="345" y="1465"/>
                      </a:lnTo>
                      <a:lnTo>
                        <a:pt x="385" y="1500"/>
                      </a:lnTo>
                      <a:lnTo>
                        <a:pt x="392" y="1519"/>
                      </a:lnTo>
                      <a:lnTo>
                        <a:pt x="441" y="1557"/>
                      </a:lnTo>
                      <a:lnTo>
                        <a:pt x="448" y="1568"/>
                      </a:lnTo>
                      <a:lnTo>
                        <a:pt x="460" y="1557"/>
                      </a:lnTo>
                      <a:lnTo>
                        <a:pt x="472" y="1559"/>
                      </a:lnTo>
                      <a:lnTo>
                        <a:pt x="496" y="1590"/>
                      </a:lnTo>
                      <a:lnTo>
                        <a:pt x="496" y="1618"/>
                      </a:lnTo>
                      <a:lnTo>
                        <a:pt x="498" y="1623"/>
                      </a:lnTo>
                      <a:lnTo>
                        <a:pt x="531" y="1637"/>
                      </a:lnTo>
                      <a:lnTo>
                        <a:pt x="619" y="1757"/>
                      </a:lnTo>
                      <a:lnTo>
                        <a:pt x="628" y="1788"/>
                      </a:lnTo>
                      <a:lnTo>
                        <a:pt x="621" y="1878"/>
                      </a:lnTo>
                      <a:lnTo>
                        <a:pt x="954" y="1920"/>
                      </a:lnTo>
                      <a:lnTo>
                        <a:pt x="968" y="1906"/>
                      </a:lnTo>
                      <a:lnTo>
                        <a:pt x="989" y="1913"/>
                      </a:lnTo>
                      <a:lnTo>
                        <a:pt x="1006" y="1892"/>
                      </a:lnTo>
                      <a:lnTo>
                        <a:pt x="1008" y="1873"/>
                      </a:lnTo>
                      <a:lnTo>
                        <a:pt x="980" y="1847"/>
                      </a:lnTo>
                      <a:lnTo>
                        <a:pt x="989" y="1826"/>
                      </a:lnTo>
                      <a:lnTo>
                        <a:pt x="982" y="1809"/>
                      </a:lnTo>
                      <a:lnTo>
                        <a:pt x="987" y="1791"/>
                      </a:lnTo>
                      <a:lnTo>
                        <a:pt x="999" y="1791"/>
                      </a:lnTo>
                      <a:lnTo>
                        <a:pt x="1020" y="1769"/>
                      </a:lnTo>
                      <a:lnTo>
                        <a:pt x="1025" y="1748"/>
                      </a:lnTo>
                      <a:lnTo>
                        <a:pt x="1032" y="1743"/>
                      </a:lnTo>
                      <a:lnTo>
                        <a:pt x="1034" y="1701"/>
                      </a:lnTo>
                      <a:lnTo>
                        <a:pt x="1051" y="1691"/>
                      </a:lnTo>
                      <a:lnTo>
                        <a:pt x="1058" y="1677"/>
                      </a:lnTo>
                      <a:lnTo>
                        <a:pt x="1103" y="1656"/>
                      </a:lnTo>
                      <a:lnTo>
                        <a:pt x="1093" y="1620"/>
                      </a:lnTo>
                      <a:lnTo>
                        <a:pt x="1074" y="1604"/>
                      </a:lnTo>
                      <a:lnTo>
                        <a:pt x="1053" y="1538"/>
                      </a:lnTo>
                      <a:lnTo>
                        <a:pt x="1056" y="1519"/>
                      </a:lnTo>
                      <a:lnTo>
                        <a:pt x="947" y="1361"/>
                      </a:lnTo>
                      <a:close/>
                    </a:path>
                  </a:pathLst>
                </a:custGeom>
                <a:grpFill/>
                <a:ln w="6350">
                  <a:solidFill>
                    <a:schemeClr val="tx2"/>
                  </a:solidFill>
                </a:ln>
              </p:spPr>
              <p:txBody>
                <a:bodyPr/>
                <a:lstStyle/>
                <a:p>
                  <a:endParaRPr lang="en-US" kern="0" dirty="0">
                    <a:solidFill>
                      <a:srgbClr val="000000"/>
                    </a:solidFill>
                  </a:endParaRPr>
                </a:p>
              </p:txBody>
            </p:sp>
            <p:sp>
              <p:nvSpPr>
                <p:cNvPr id="71" name="Freeform 40"/>
                <p:cNvSpPr>
                  <a:spLocks/>
                </p:cNvSpPr>
                <p:nvPr/>
              </p:nvSpPr>
              <p:spPr bwMode="auto">
                <a:xfrm>
                  <a:off x="1457524" y="1275330"/>
                  <a:ext cx="843885" cy="531003"/>
                </a:xfrm>
                <a:custGeom>
                  <a:avLst/>
                  <a:gdLst>
                    <a:gd name="T0" fmla="*/ 503 w 1431"/>
                    <a:gd name="T1" fmla="*/ 794 h 900"/>
                    <a:gd name="T2" fmla="*/ 472 w 1431"/>
                    <a:gd name="T3" fmla="*/ 862 h 900"/>
                    <a:gd name="T4" fmla="*/ 458 w 1431"/>
                    <a:gd name="T5" fmla="*/ 829 h 900"/>
                    <a:gd name="T6" fmla="*/ 444 w 1431"/>
                    <a:gd name="T7" fmla="*/ 846 h 900"/>
                    <a:gd name="T8" fmla="*/ 439 w 1431"/>
                    <a:gd name="T9" fmla="*/ 864 h 900"/>
                    <a:gd name="T10" fmla="*/ 396 w 1431"/>
                    <a:gd name="T11" fmla="*/ 862 h 900"/>
                    <a:gd name="T12" fmla="*/ 361 w 1431"/>
                    <a:gd name="T13" fmla="*/ 855 h 900"/>
                    <a:gd name="T14" fmla="*/ 333 w 1431"/>
                    <a:gd name="T15" fmla="*/ 848 h 900"/>
                    <a:gd name="T16" fmla="*/ 288 w 1431"/>
                    <a:gd name="T17" fmla="*/ 846 h 900"/>
                    <a:gd name="T18" fmla="*/ 267 w 1431"/>
                    <a:gd name="T19" fmla="*/ 855 h 900"/>
                    <a:gd name="T20" fmla="*/ 264 w 1431"/>
                    <a:gd name="T21" fmla="*/ 867 h 900"/>
                    <a:gd name="T22" fmla="*/ 250 w 1431"/>
                    <a:gd name="T23" fmla="*/ 834 h 900"/>
                    <a:gd name="T24" fmla="*/ 248 w 1431"/>
                    <a:gd name="T25" fmla="*/ 812 h 900"/>
                    <a:gd name="T26" fmla="*/ 226 w 1431"/>
                    <a:gd name="T27" fmla="*/ 779 h 900"/>
                    <a:gd name="T28" fmla="*/ 205 w 1431"/>
                    <a:gd name="T29" fmla="*/ 768 h 900"/>
                    <a:gd name="T30" fmla="*/ 208 w 1431"/>
                    <a:gd name="T31" fmla="*/ 749 h 900"/>
                    <a:gd name="T32" fmla="*/ 205 w 1431"/>
                    <a:gd name="T33" fmla="*/ 720 h 900"/>
                    <a:gd name="T34" fmla="*/ 196 w 1431"/>
                    <a:gd name="T35" fmla="*/ 704 h 900"/>
                    <a:gd name="T36" fmla="*/ 189 w 1431"/>
                    <a:gd name="T37" fmla="*/ 671 h 900"/>
                    <a:gd name="T38" fmla="*/ 186 w 1431"/>
                    <a:gd name="T39" fmla="*/ 649 h 900"/>
                    <a:gd name="T40" fmla="*/ 184 w 1431"/>
                    <a:gd name="T41" fmla="*/ 631 h 900"/>
                    <a:gd name="T42" fmla="*/ 163 w 1431"/>
                    <a:gd name="T43" fmla="*/ 619 h 900"/>
                    <a:gd name="T44" fmla="*/ 132 w 1431"/>
                    <a:gd name="T45" fmla="*/ 633 h 900"/>
                    <a:gd name="T46" fmla="*/ 104 w 1431"/>
                    <a:gd name="T47" fmla="*/ 623 h 900"/>
                    <a:gd name="T48" fmla="*/ 104 w 1431"/>
                    <a:gd name="T49" fmla="*/ 597 h 900"/>
                    <a:gd name="T50" fmla="*/ 122 w 1431"/>
                    <a:gd name="T51" fmla="*/ 569 h 900"/>
                    <a:gd name="T52" fmla="*/ 125 w 1431"/>
                    <a:gd name="T53" fmla="*/ 550 h 900"/>
                    <a:gd name="T54" fmla="*/ 122 w 1431"/>
                    <a:gd name="T55" fmla="*/ 529 h 900"/>
                    <a:gd name="T56" fmla="*/ 127 w 1431"/>
                    <a:gd name="T57" fmla="*/ 515 h 900"/>
                    <a:gd name="T58" fmla="*/ 144 w 1431"/>
                    <a:gd name="T59" fmla="*/ 472 h 900"/>
                    <a:gd name="T60" fmla="*/ 151 w 1431"/>
                    <a:gd name="T61" fmla="*/ 458 h 900"/>
                    <a:gd name="T62" fmla="*/ 125 w 1431"/>
                    <a:gd name="T63" fmla="*/ 434 h 900"/>
                    <a:gd name="T64" fmla="*/ 122 w 1431"/>
                    <a:gd name="T65" fmla="*/ 420 h 900"/>
                    <a:gd name="T66" fmla="*/ 106 w 1431"/>
                    <a:gd name="T67" fmla="*/ 418 h 900"/>
                    <a:gd name="T68" fmla="*/ 94 w 1431"/>
                    <a:gd name="T69" fmla="*/ 392 h 900"/>
                    <a:gd name="T70" fmla="*/ 82 w 1431"/>
                    <a:gd name="T71" fmla="*/ 364 h 900"/>
                    <a:gd name="T72" fmla="*/ 40 w 1431"/>
                    <a:gd name="T73" fmla="*/ 300 h 900"/>
                    <a:gd name="T74" fmla="*/ 19 w 1431"/>
                    <a:gd name="T75" fmla="*/ 271 h 900"/>
                    <a:gd name="T76" fmla="*/ 21 w 1431"/>
                    <a:gd name="T77" fmla="*/ 250 h 900"/>
                    <a:gd name="T78" fmla="*/ 28 w 1431"/>
                    <a:gd name="T79" fmla="*/ 224 h 900"/>
                    <a:gd name="T80" fmla="*/ 35 w 1431"/>
                    <a:gd name="T81" fmla="*/ 0 h 900"/>
                    <a:gd name="T82" fmla="*/ 734 w 1431"/>
                    <a:gd name="T83" fmla="*/ 127 h 900"/>
                    <a:gd name="T84" fmla="*/ 1372 w 1431"/>
                    <a:gd name="T85"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1" h="900">
                      <a:moveTo>
                        <a:pt x="1261" y="890"/>
                      </a:moveTo>
                      <a:lnTo>
                        <a:pt x="503" y="794"/>
                      </a:lnTo>
                      <a:lnTo>
                        <a:pt x="489" y="883"/>
                      </a:lnTo>
                      <a:lnTo>
                        <a:pt x="472" y="862"/>
                      </a:lnTo>
                      <a:lnTo>
                        <a:pt x="465" y="836"/>
                      </a:lnTo>
                      <a:lnTo>
                        <a:pt x="458" y="829"/>
                      </a:lnTo>
                      <a:lnTo>
                        <a:pt x="444" y="836"/>
                      </a:lnTo>
                      <a:lnTo>
                        <a:pt x="444" y="846"/>
                      </a:lnTo>
                      <a:lnTo>
                        <a:pt x="434" y="853"/>
                      </a:lnTo>
                      <a:lnTo>
                        <a:pt x="439" y="864"/>
                      </a:lnTo>
                      <a:lnTo>
                        <a:pt x="413" y="857"/>
                      </a:lnTo>
                      <a:lnTo>
                        <a:pt x="396" y="862"/>
                      </a:lnTo>
                      <a:lnTo>
                        <a:pt x="389" y="853"/>
                      </a:lnTo>
                      <a:lnTo>
                        <a:pt x="361" y="855"/>
                      </a:lnTo>
                      <a:lnTo>
                        <a:pt x="345" y="846"/>
                      </a:lnTo>
                      <a:lnTo>
                        <a:pt x="333" y="848"/>
                      </a:lnTo>
                      <a:lnTo>
                        <a:pt x="323" y="862"/>
                      </a:lnTo>
                      <a:lnTo>
                        <a:pt x="288" y="846"/>
                      </a:lnTo>
                      <a:lnTo>
                        <a:pt x="278" y="848"/>
                      </a:lnTo>
                      <a:lnTo>
                        <a:pt x="267" y="855"/>
                      </a:lnTo>
                      <a:lnTo>
                        <a:pt x="269" y="864"/>
                      </a:lnTo>
                      <a:lnTo>
                        <a:pt x="264" y="867"/>
                      </a:lnTo>
                      <a:lnTo>
                        <a:pt x="245" y="848"/>
                      </a:lnTo>
                      <a:lnTo>
                        <a:pt x="250" y="834"/>
                      </a:lnTo>
                      <a:lnTo>
                        <a:pt x="243" y="820"/>
                      </a:lnTo>
                      <a:lnTo>
                        <a:pt x="248" y="812"/>
                      </a:lnTo>
                      <a:lnTo>
                        <a:pt x="238" y="789"/>
                      </a:lnTo>
                      <a:lnTo>
                        <a:pt x="226" y="779"/>
                      </a:lnTo>
                      <a:lnTo>
                        <a:pt x="215" y="782"/>
                      </a:lnTo>
                      <a:lnTo>
                        <a:pt x="205" y="768"/>
                      </a:lnTo>
                      <a:lnTo>
                        <a:pt x="200" y="753"/>
                      </a:lnTo>
                      <a:lnTo>
                        <a:pt x="208" y="749"/>
                      </a:lnTo>
                      <a:lnTo>
                        <a:pt x="210" y="739"/>
                      </a:lnTo>
                      <a:lnTo>
                        <a:pt x="205" y="720"/>
                      </a:lnTo>
                      <a:lnTo>
                        <a:pt x="198" y="718"/>
                      </a:lnTo>
                      <a:lnTo>
                        <a:pt x="196" y="704"/>
                      </a:lnTo>
                      <a:lnTo>
                        <a:pt x="186" y="683"/>
                      </a:lnTo>
                      <a:lnTo>
                        <a:pt x="189" y="671"/>
                      </a:lnTo>
                      <a:lnTo>
                        <a:pt x="184" y="661"/>
                      </a:lnTo>
                      <a:lnTo>
                        <a:pt x="186" y="649"/>
                      </a:lnTo>
                      <a:lnTo>
                        <a:pt x="182" y="645"/>
                      </a:lnTo>
                      <a:lnTo>
                        <a:pt x="184" y="631"/>
                      </a:lnTo>
                      <a:lnTo>
                        <a:pt x="165" y="609"/>
                      </a:lnTo>
                      <a:lnTo>
                        <a:pt x="163" y="619"/>
                      </a:lnTo>
                      <a:lnTo>
                        <a:pt x="146" y="628"/>
                      </a:lnTo>
                      <a:lnTo>
                        <a:pt x="132" y="633"/>
                      </a:lnTo>
                      <a:lnTo>
                        <a:pt x="118" y="640"/>
                      </a:lnTo>
                      <a:lnTo>
                        <a:pt x="104" y="623"/>
                      </a:lnTo>
                      <a:lnTo>
                        <a:pt x="92" y="619"/>
                      </a:lnTo>
                      <a:lnTo>
                        <a:pt x="104" y="597"/>
                      </a:lnTo>
                      <a:lnTo>
                        <a:pt x="99" y="583"/>
                      </a:lnTo>
                      <a:lnTo>
                        <a:pt x="122" y="569"/>
                      </a:lnTo>
                      <a:lnTo>
                        <a:pt x="120" y="560"/>
                      </a:lnTo>
                      <a:lnTo>
                        <a:pt x="125" y="550"/>
                      </a:lnTo>
                      <a:lnTo>
                        <a:pt x="115" y="548"/>
                      </a:lnTo>
                      <a:lnTo>
                        <a:pt x="122" y="529"/>
                      </a:lnTo>
                      <a:lnTo>
                        <a:pt x="118" y="520"/>
                      </a:lnTo>
                      <a:lnTo>
                        <a:pt x="127" y="515"/>
                      </a:lnTo>
                      <a:lnTo>
                        <a:pt x="127" y="501"/>
                      </a:lnTo>
                      <a:lnTo>
                        <a:pt x="144" y="472"/>
                      </a:lnTo>
                      <a:lnTo>
                        <a:pt x="141" y="463"/>
                      </a:lnTo>
                      <a:lnTo>
                        <a:pt x="151" y="458"/>
                      </a:lnTo>
                      <a:lnTo>
                        <a:pt x="156" y="434"/>
                      </a:lnTo>
                      <a:lnTo>
                        <a:pt x="125" y="434"/>
                      </a:lnTo>
                      <a:lnTo>
                        <a:pt x="120" y="427"/>
                      </a:lnTo>
                      <a:lnTo>
                        <a:pt x="122" y="420"/>
                      </a:lnTo>
                      <a:lnTo>
                        <a:pt x="118" y="413"/>
                      </a:lnTo>
                      <a:lnTo>
                        <a:pt x="106" y="418"/>
                      </a:lnTo>
                      <a:lnTo>
                        <a:pt x="108" y="406"/>
                      </a:lnTo>
                      <a:lnTo>
                        <a:pt x="94" y="392"/>
                      </a:lnTo>
                      <a:lnTo>
                        <a:pt x="94" y="378"/>
                      </a:lnTo>
                      <a:lnTo>
                        <a:pt x="82" y="364"/>
                      </a:lnTo>
                      <a:lnTo>
                        <a:pt x="59" y="312"/>
                      </a:lnTo>
                      <a:lnTo>
                        <a:pt x="40" y="300"/>
                      </a:lnTo>
                      <a:lnTo>
                        <a:pt x="33" y="283"/>
                      </a:lnTo>
                      <a:lnTo>
                        <a:pt x="19" y="271"/>
                      </a:lnTo>
                      <a:lnTo>
                        <a:pt x="30" y="264"/>
                      </a:lnTo>
                      <a:lnTo>
                        <a:pt x="21" y="250"/>
                      </a:lnTo>
                      <a:lnTo>
                        <a:pt x="30" y="241"/>
                      </a:lnTo>
                      <a:lnTo>
                        <a:pt x="28" y="224"/>
                      </a:lnTo>
                      <a:lnTo>
                        <a:pt x="0" y="168"/>
                      </a:lnTo>
                      <a:lnTo>
                        <a:pt x="35" y="0"/>
                      </a:lnTo>
                      <a:lnTo>
                        <a:pt x="264" y="47"/>
                      </a:lnTo>
                      <a:lnTo>
                        <a:pt x="734" y="127"/>
                      </a:lnTo>
                      <a:lnTo>
                        <a:pt x="1431" y="210"/>
                      </a:lnTo>
                      <a:lnTo>
                        <a:pt x="1372" y="900"/>
                      </a:lnTo>
                      <a:lnTo>
                        <a:pt x="1261" y="890"/>
                      </a:lnTo>
                      <a:close/>
                    </a:path>
                  </a:pathLst>
                </a:custGeom>
                <a:grpFill/>
                <a:ln w="6350">
                  <a:solidFill>
                    <a:schemeClr val="tx2"/>
                  </a:solidFill>
                </a:ln>
              </p:spPr>
              <p:txBody>
                <a:bodyPr/>
                <a:lstStyle/>
                <a:p>
                  <a:endParaRPr lang="en-US" kern="0" dirty="0">
                    <a:solidFill>
                      <a:srgbClr val="000000"/>
                    </a:solidFill>
                  </a:endParaRPr>
                </a:p>
              </p:txBody>
            </p:sp>
            <p:sp>
              <p:nvSpPr>
                <p:cNvPr id="72" name="Freeform 55"/>
                <p:cNvSpPr>
                  <a:spLocks/>
                </p:cNvSpPr>
                <p:nvPr/>
              </p:nvSpPr>
              <p:spPr bwMode="auto">
                <a:xfrm>
                  <a:off x="873704" y="1162049"/>
                  <a:ext cx="539001" cy="400022"/>
                </a:xfrm>
                <a:custGeom>
                  <a:avLst/>
                  <a:gdLst>
                    <a:gd name="T0" fmla="*/ 914 w 914"/>
                    <a:gd name="T1" fmla="*/ 168 h 678"/>
                    <a:gd name="T2" fmla="*/ 820 w 914"/>
                    <a:gd name="T3" fmla="*/ 648 h 678"/>
                    <a:gd name="T4" fmla="*/ 817 w 914"/>
                    <a:gd name="T5" fmla="*/ 678 h 678"/>
                    <a:gd name="T6" fmla="*/ 550 w 914"/>
                    <a:gd name="T7" fmla="*/ 624 h 678"/>
                    <a:gd name="T8" fmla="*/ 479 w 914"/>
                    <a:gd name="T9" fmla="*/ 622 h 678"/>
                    <a:gd name="T10" fmla="*/ 406 w 914"/>
                    <a:gd name="T11" fmla="*/ 626 h 678"/>
                    <a:gd name="T12" fmla="*/ 361 w 914"/>
                    <a:gd name="T13" fmla="*/ 610 h 678"/>
                    <a:gd name="T14" fmla="*/ 276 w 914"/>
                    <a:gd name="T15" fmla="*/ 596 h 678"/>
                    <a:gd name="T16" fmla="*/ 191 w 914"/>
                    <a:gd name="T17" fmla="*/ 586 h 678"/>
                    <a:gd name="T18" fmla="*/ 104 w 914"/>
                    <a:gd name="T19" fmla="*/ 558 h 678"/>
                    <a:gd name="T20" fmla="*/ 109 w 914"/>
                    <a:gd name="T21" fmla="*/ 482 h 678"/>
                    <a:gd name="T22" fmla="*/ 12 w 914"/>
                    <a:gd name="T23" fmla="*/ 412 h 678"/>
                    <a:gd name="T24" fmla="*/ 12 w 914"/>
                    <a:gd name="T25" fmla="*/ 348 h 678"/>
                    <a:gd name="T26" fmla="*/ 12 w 914"/>
                    <a:gd name="T27" fmla="*/ 381 h 678"/>
                    <a:gd name="T28" fmla="*/ 24 w 914"/>
                    <a:gd name="T29" fmla="*/ 378 h 678"/>
                    <a:gd name="T30" fmla="*/ 33 w 914"/>
                    <a:gd name="T31" fmla="*/ 334 h 678"/>
                    <a:gd name="T32" fmla="*/ 19 w 914"/>
                    <a:gd name="T33" fmla="*/ 329 h 678"/>
                    <a:gd name="T34" fmla="*/ 21 w 914"/>
                    <a:gd name="T35" fmla="*/ 305 h 678"/>
                    <a:gd name="T36" fmla="*/ 40 w 914"/>
                    <a:gd name="T37" fmla="*/ 284 h 678"/>
                    <a:gd name="T38" fmla="*/ 21 w 914"/>
                    <a:gd name="T39" fmla="*/ 282 h 678"/>
                    <a:gd name="T40" fmla="*/ 21 w 914"/>
                    <a:gd name="T41" fmla="*/ 140 h 678"/>
                    <a:gd name="T42" fmla="*/ 9 w 914"/>
                    <a:gd name="T43" fmla="*/ 78 h 678"/>
                    <a:gd name="T44" fmla="*/ 28 w 914"/>
                    <a:gd name="T45" fmla="*/ 43 h 678"/>
                    <a:gd name="T46" fmla="*/ 111 w 914"/>
                    <a:gd name="T47" fmla="*/ 93 h 678"/>
                    <a:gd name="T48" fmla="*/ 210 w 914"/>
                    <a:gd name="T49" fmla="*/ 140 h 678"/>
                    <a:gd name="T50" fmla="*/ 236 w 914"/>
                    <a:gd name="T51" fmla="*/ 161 h 678"/>
                    <a:gd name="T52" fmla="*/ 222 w 914"/>
                    <a:gd name="T53" fmla="*/ 185 h 678"/>
                    <a:gd name="T54" fmla="*/ 172 w 914"/>
                    <a:gd name="T55" fmla="*/ 230 h 678"/>
                    <a:gd name="T56" fmla="*/ 182 w 914"/>
                    <a:gd name="T57" fmla="*/ 258 h 678"/>
                    <a:gd name="T58" fmla="*/ 182 w 914"/>
                    <a:gd name="T59" fmla="*/ 241 h 678"/>
                    <a:gd name="T60" fmla="*/ 215 w 914"/>
                    <a:gd name="T61" fmla="*/ 223 h 678"/>
                    <a:gd name="T62" fmla="*/ 255 w 914"/>
                    <a:gd name="T63" fmla="*/ 194 h 678"/>
                    <a:gd name="T64" fmla="*/ 262 w 914"/>
                    <a:gd name="T65" fmla="*/ 213 h 678"/>
                    <a:gd name="T66" fmla="*/ 283 w 914"/>
                    <a:gd name="T67" fmla="*/ 156 h 678"/>
                    <a:gd name="T68" fmla="*/ 264 w 914"/>
                    <a:gd name="T69" fmla="*/ 90 h 678"/>
                    <a:gd name="T70" fmla="*/ 274 w 914"/>
                    <a:gd name="T71" fmla="*/ 86 h 678"/>
                    <a:gd name="T72" fmla="*/ 293 w 914"/>
                    <a:gd name="T73" fmla="*/ 57 h 678"/>
                    <a:gd name="T74" fmla="*/ 307 w 914"/>
                    <a:gd name="T75" fmla="*/ 64 h 678"/>
                    <a:gd name="T76" fmla="*/ 307 w 914"/>
                    <a:gd name="T77" fmla="*/ 50 h 678"/>
                    <a:gd name="T78" fmla="*/ 276 w 914"/>
                    <a:gd name="T79" fmla="*/ 36 h 678"/>
                    <a:gd name="T80" fmla="*/ 264 w 914"/>
                    <a:gd name="T81"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4" h="678">
                      <a:moveTo>
                        <a:pt x="394" y="38"/>
                      </a:moveTo>
                      <a:lnTo>
                        <a:pt x="914" y="168"/>
                      </a:lnTo>
                      <a:lnTo>
                        <a:pt x="812" y="610"/>
                      </a:lnTo>
                      <a:lnTo>
                        <a:pt x="820" y="648"/>
                      </a:lnTo>
                      <a:lnTo>
                        <a:pt x="810" y="660"/>
                      </a:lnTo>
                      <a:lnTo>
                        <a:pt x="817" y="678"/>
                      </a:lnTo>
                      <a:lnTo>
                        <a:pt x="564" y="619"/>
                      </a:lnTo>
                      <a:lnTo>
                        <a:pt x="550" y="624"/>
                      </a:lnTo>
                      <a:lnTo>
                        <a:pt x="491" y="612"/>
                      </a:lnTo>
                      <a:lnTo>
                        <a:pt x="479" y="622"/>
                      </a:lnTo>
                      <a:lnTo>
                        <a:pt x="444" y="619"/>
                      </a:lnTo>
                      <a:lnTo>
                        <a:pt x="406" y="626"/>
                      </a:lnTo>
                      <a:lnTo>
                        <a:pt x="375" y="624"/>
                      </a:lnTo>
                      <a:lnTo>
                        <a:pt x="361" y="610"/>
                      </a:lnTo>
                      <a:lnTo>
                        <a:pt x="290" y="617"/>
                      </a:lnTo>
                      <a:lnTo>
                        <a:pt x="276" y="596"/>
                      </a:lnTo>
                      <a:lnTo>
                        <a:pt x="217" y="579"/>
                      </a:lnTo>
                      <a:lnTo>
                        <a:pt x="191" y="586"/>
                      </a:lnTo>
                      <a:lnTo>
                        <a:pt x="153" y="589"/>
                      </a:lnTo>
                      <a:lnTo>
                        <a:pt x="104" y="558"/>
                      </a:lnTo>
                      <a:lnTo>
                        <a:pt x="111" y="501"/>
                      </a:lnTo>
                      <a:lnTo>
                        <a:pt x="109" y="482"/>
                      </a:lnTo>
                      <a:lnTo>
                        <a:pt x="59" y="423"/>
                      </a:lnTo>
                      <a:lnTo>
                        <a:pt x="12" y="412"/>
                      </a:lnTo>
                      <a:lnTo>
                        <a:pt x="0" y="395"/>
                      </a:lnTo>
                      <a:lnTo>
                        <a:pt x="12" y="348"/>
                      </a:lnTo>
                      <a:lnTo>
                        <a:pt x="19" y="357"/>
                      </a:lnTo>
                      <a:lnTo>
                        <a:pt x="12" y="381"/>
                      </a:lnTo>
                      <a:lnTo>
                        <a:pt x="19" y="386"/>
                      </a:lnTo>
                      <a:lnTo>
                        <a:pt x="24" y="378"/>
                      </a:lnTo>
                      <a:lnTo>
                        <a:pt x="35" y="338"/>
                      </a:lnTo>
                      <a:lnTo>
                        <a:pt x="33" y="334"/>
                      </a:lnTo>
                      <a:lnTo>
                        <a:pt x="26" y="334"/>
                      </a:lnTo>
                      <a:lnTo>
                        <a:pt x="19" y="329"/>
                      </a:lnTo>
                      <a:lnTo>
                        <a:pt x="16" y="322"/>
                      </a:lnTo>
                      <a:lnTo>
                        <a:pt x="21" y="305"/>
                      </a:lnTo>
                      <a:lnTo>
                        <a:pt x="33" y="296"/>
                      </a:lnTo>
                      <a:lnTo>
                        <a:pt x="40" y="284"/>
                      </a:lnTo>
                      <a:lnTo>
                        <a:pt x="35" y="272"/>
                      </a:lnTo>
                      <a:lnTo>
                        <a:pt x="21" y="282"/>
                      </a:lnTo>
                      <a:lnTo>
                        <a:pt x="19" y="279"/>
                      </a:lnTo>
                      <a:lnTo>
                        <a:pt x="21" y="140"/>
                      </a:lnTo>
                      <a:lnTo>
                        <a:pt x="7" y="95"/>
                      </a:lnTo>
                      <a:lnTo>
                        <a:pt x="9" y="78"/>
                      </a:lnTo>
                      <a:lnTo>
                        <a:pt x="16" y="60"/>
                      </a:lnTo>
                      <a:lnTo>
                        <a:pt x="28" y="43"/>
                      </a:lnTo>
                      <a:lnTo>
                        <a:pt x="40" y="34"/>
                      </a:lnTo>
                      <a:lnTo>
                        <a:pt x="111" y="93"/>
                      </a:lnTo>
                      <a:lnTo>
                        <a:pt x="187" y="119"/>
                      </a:lnTo>
                      <a:lnTo>
                        <a:pt x="210" y="140"/>
                      </a:lnTo>
                      <a:lnTo>
                        <a:pt x="234" y="142"/>
                      </a:lnTo>
                      <a:lnTo>
                        <a:pt x="236" y="161"/>
                      </a:lnTo>
                      <a:lnTo>
                        <a:pt x="227" y="180"/>
                      </a:lnTo>
                      <a:lnTo>
                        <a:pt x="222" y="185"/>
                      </a:lnTo>
                      <a:lnTo>
                        <a:pt x="210" y="187"/>
                      </a:lnTo>
                      <a:lnTo>
                        <a:pt x="172" y="230"/>
                      </a:lnTo>
                      <a:lnTo>
                        <a:pt x="165" y="253"/>
                      </a:lnTo>
                      <a:lnTo>
                        <a:pt x="182" y="258"/>
                      </a:lnTo>
                      <a:lnTo>
                        <a:pt x="189" y="244"/>
                      </a:lnTo>
                      <a:lnTo>
                        <a:pt x="182" y="241"/>
                      </a:lnTo>
                      <a:lnTo>
                        <a:pt x="191" y="232"/>
                      </a:lnTo>
                      <a:lnTo>
                        <a:pt x="215" y="223"/>
                      </a:lnTo>
                      <a:lnTo>
                        <a:pt x="241" y="197"/>
                      </a:lnTo>
                      <a:lnTo>
                        <a:pt x="255" y="194"/>
                      </a:lnTo>
                      <a:lnTo>
                        <a:pt x="257" y="199"/>
                      </a:lnTo>
                      <a:lnTo>
                        <a:pt x="262" y="213"/>
                      </a:lnTo>
                      <a:lnTo>
                        <a:pt x="264" y="215"/>
                      </a:lnTo>
                      <a:lnTo>
                        <a:pt x="283" y="156"/>
                      </a:lnTo>
                      <a:lnTo>
                        <a:pt x="281" y="111"/>
                      </a:lnTo>
                      <a:lnTo>
                        <a:pt x="264" y="90"/>
                      </a:lnTo>
                      <a:lnTo>
                        <a:pt x="264" y="88"/>
                      </a:lnTo>
                      <a:lnTo>
                        <a:pt x="274" y="86"/>
                      </a:lnTo>
                      <a:lnTo>
                        <a:pt x="288" y="76"/>
                      </a:lnTo>
                      <a:lnTo>
                        <a:pt x="293" y="57"/>
                      </a:lnTo>
                      <a:lnTo>
                        <a:pt x="300" y="57"/>
                      </a:lnTo>
                      <a:lnTo>
                        <a:pt x="307" y="64"/>
                      </a:lnTo>
                      <a:lnTo>
                        <a:pt x="309" y="62"/>
                      </a:lnTo>
                      <a:lnTo>
                        <a:pt x="307" y="50"/>
                      </a:lnTo>
                      <a:lnTo>
                        <a:pt x="290" y="41"/>
                      </a:lnTo>
                      <a:lnTo>
                        <a:pt x="276" y="36"/>
                      </a:lnTo>
                      <a:lnTo>
                        <a:pt x="269" y="19"/>
                      </a:lnTo>
                      <a:lnTo>
                        <a:pt x="264" y="0"/>
                      </a:lnTo>
                      <a:lnTo>
                        <a:pt x="394" y="38"/>
                      </a:lnTo>
                      <a:close/>
                    </a:path>
                  </a:pathLst>
                </a:custGeom>
                <a:grpFill/>
                <a:ln w="6350">
                  <a:solidFill>
                    <a:schemeClr val="tx2"/>
                  </a:solidFill>
                </a:ln>
              </p:spPr>
              <p:txBody>
                <a:bodyPr/>
                <a:lstStyle/>
                <a:p>
                  <a:endParaRPr lang="en-US" kern="0" dirty="0">
                    <a:solidFill>
                      <a:srgbClr val="000000"/>
                    </a:solidFill>
                  </a:endParaRPr>
                </a:p>
              </p:txBody>
            </p:sp>
            <p:sp>
              <p:nvSpPr>
                <p:cNvPr id="73" name="Freeform 63"/>
                <p:cNvSpPr>
                  <a:spLocks/>
                </p:cNvSpPr>
                <p:nvPr/>
              </p:nvSpPr>
              <p:spPr bwMode="auto">
                <a:xfrm>
                  <a:off x="953315" y="1910763"/>
                  <a:ext cx="524848" cy="811255"/>
                </a:xfrm>
                <a:custGeom>
                  <a:avLst/>
                  <a:gdLst>
                    <a:gd name="T0" fmla="*/ 465 w 890"/>
                    <a:gd name="T1" fmla="*/ 1217 h 1375"/>
                    <a:gd name="T2" fmla="*/ 0 w 890"/>
                    <a:gd name="T3" fmla="*/ 515 h 1375"/>
                    <a:gd name="T4" fmla="*/ 132 w 890"/>
                    <a:gd name="T5" fmla="*/ 0 h 1375"/>
                    <a:gd name="T6" fmla="*/ 510 w 890"/>
                    <a:gd name="T7" fmla="*/ 92 h 1375"/>
                    <a:gd name="T8" fmla="*/ 890 w 890"/>
                    <a:gd name="T9" fmla="*/ 172 h 1375"/>
                    <a:gd name="T10" fmla="*/ 696 w 890"/>
                    <a:gd name="T11" fmla="*/ 1181 h 1375"/>
                    <a:gd name="T12" fmla="*/ 680 w 890"/>
                    <a:gd name="T13" fmla="*/ 1202 h 1375"/>
                    <a:gd name="T14" fmla="*/ 673 w 890"/>
                    <a:gd name="T15" fmla="*/ 1207 h 1375"/>
                    <a:gd name="T16" fmla="*/ 661 w 890"/>
                    <a:gd name="T17" fmla="*/ 1202 h 1375"/>
                    <a:gd name="T18" fmla="*/ 652 w 890"/>
                    <a:gd name="T19" fmla="*/ 1181 h 1375"/>
                    <a:gd name="T20" fmla="*/ 637 w 890"/>
                    <a:gd name="T21" fmla="*/ 1181 h 1375"/>
                    <a:gd name="T22" fmla="*/ 623 w 890"/>
                    <a:gd name="T23" fmla="*/ 1174 h 1375"/>
                    <a:gd name="T24" fmla="*/ 602 w 890"/>
                    <a:gd name="T25" fmla="*/ 1191 h 1375"/>
                    <a:gd name="T26" fmla="*/ 592 w 890"/>
                    <a:gd name="T27" fmla="*/ 1205 h 1375"/>
                    <a:gd name="T28" fmla="*/ 600 w 890"/>
                    <a:gd name="T29" fmla="*/ 1219 h 1375"/>
                    <a:gd name="T30" fmla="*/ 590 w 890"/>
                    <a:gd name="T31" fmla="*/ 1245 h 1375"/>
                    <a:gd name="T32" fmla="*/ 585 w 890"/>
                    <a:gd name="T33" fmla="*/ 1349 h 1375"/>
                    <a:gd name="T34" fmla="*/ 578 w 890"/>
                    <a:gd name="T35" fmla="*/ 1349 h 1375"/>
                    <a:gd name="T36" fmla="*/ 574 w 890"/>
                    <a:gd name="T37" fmla="*/ 1375 h 1375"/>
                    <a:gd name="T38" fmla="*/ 465 w 890"/>
                    <a:gd name="T39" fmla="*/ 1217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0" h="1375">
                      <a:moveTo>
                        <a:pt x="465" y="1217"/>
                      </a:moveTo>
                      <a:lnTo>
                        <a:pt x="0" y="515"/>
                      </a:lnTo>
                      <a:lnTo>
                        <a:pt x="132" y="0"/>
                      </a:lnTo>
                      <a:lnTo>
                        <a:pt x="510" y="92"/>
                      </a:lnTo>
                      <a:lnTo>
                        <a:pt x="890" y="172"/>
                      </a:lnTo>
                      <a:lnTo>
                        <a:pt x="696" y="1181"/>
                      </a:lnTo>
                      <a:lnTo>
                        <a:pt x="680" y="1202"/>
                      </a:lnTo>
                      <a:lnTo>
                        <a:pt x="673" y="1207"/>
                      </a:lnTo>
                      <a:lnTo>
                        <a:pt x="661" y="1202"/>
                      </a:lnTo>
                      <a:lnTo>
                        <a:pt x="652" y="1181"/>
                      </a:lnTo>
                      <a:lnTo>
                        <a:pt x="637" y="1181"/>
                      </a:lnTo>
                      <a:lnTo>
                        <a:pt x="623" y="1174"/>
                      </a:lnTo>
                      <a:lnTo>
                        <a:pt x="602" y="1191"/>
                      </a:lnTo>
                      <a:lnTo>
                        <a:pt x="592" y="1205"/>
                      </a:lnTo>
                      <a:lnTo>
                        <a:pt x="600" y="1219"/>
                      </a:lnTo>
                      <a:lnTo>
                        <a:pt x="590" y="1245"/>
                      </a:lnTo>
                      <a:lnTo>
                        <a:pt x="585" y="1349"/>
                      </a:lnTo>
                      <a:lnTo>
                        <a:pt x="578" y="1349"/>
                      </a:lnTo>
                      <a:lnTo>
                        <a:pt x="574" y="1375"/>
                      </a:lnTo>
                      <a:lnTo>
                        <a:pt x="465" y="1217"/>
                      </a:lnTo>
                      <a:close/>
                    </a:path>
                  </a:pathLst>
                </a:custGeom>
                <a:grpFill/>
                <a:ln w="6350">
                  <a:solidFill>
                    <a:schemeClr val="tx2"/>
                  </a:solidFill>
                </a:ln>
              </p:spPr>
              <p:txBody>
                <a:bodyPr/>
                <a:lstStyle/>
                <a:p>
                  <a:endParaRPr lang="en-US" kern="0" dirty="0">
                    <a:solidFill>
                      <a:srgbClr val="000000"/>
                    </a:solidFill>
                  </a:endParaRPr>
                </a:p>
              </p:txBody>
            </p:sp>
            <p:sp>
              <p:nvSpPr>
                <p:cNvPr id="74" name="Freeform 65"/>
                <p:cNvSpPr>
                  <a:spLocks/>
                </p:cNvSpPr>
                <p:nvPr/>
              </p:nvSpPr>
              <p:spPr bwMode="auto">
                <a:xfrm>
                  <a:off x="1688693" y="1743793"/>
                  <a:ext cx="577922" cy="477903"/>
                </a:xfrm>
                <a:custGeom>
                  <a:avLst/>
                  <a:gdLst>
                    <a:gd name="T0" fmla="*/ 869 w 980"/>
                    <a:gd name="T1" fmla="*/ 96 h 810"/>
                    <a:gd name="T2" fmla="*/ 111 w 980"/>
                    <a:gd name="T3" fmla="*/ 0 h 810"/>
                    <a:gd name="T4" fmla="*/ 0 w 980"/>
                    <a:gd name="T5" fmla="*/ 699 h 810"/>
                    <a:gd name="T6" fmla="*/ 260 w 980"/>
                    <a:gd name="T7" fmla="*/ 737 h 810"/>
                    <a:gd name="T8" fmla="*/ 921 w 980"/>
                    <a:gd name="T9" fmla="*/ 810 h 810"/>
                    <a:gd name="T10" fmla="*/ 980 w 980"/>
                    <a:gd name="T11" fmla="*/ 106 h 810"/>
                    <a:gd name="T12" fmla="*/ 869 w 980"/>
                    <a:gd name="T13" fmla="*/ 96 h 810"/>
                  </a:gdLst>
                  <a:ahLst/>
                  <a:cxnLst>
                    <a:cxn ang="0">
                      <a:pos x="T0" y="T1"/>
                    </a:cxn>
                    <a:cxn ang="0">
                      <a:pos x="T2" y="T3"/>
                    </a:cxn>
                    <a:cxn ang="0">
                      <a:pos x="T4" y="T5"/>
                    </a:cxn>
                    <a:cxn ang="0">
                      <a:pos x="T6" y="T7"/>
                    </a:cxn>
                    <a:cxn ang="0">
                      <a:pos x="T8" y="T9"/>
                    </a:cxn>
                    <a:cxn ang="0">
                      <a:pos x="T10" y="T11"/>
                    </a:cxn>
                    <a:cxn ang="0">
                      <a:pos x="T12" y="T13"/>
                    </a:cxn>
                  </a:cxnLst>
                  <a:rect l="0" t="0" r="r" b="b"/>
                  <a:pathLst>
                    <a:path w="980" h="810">
                      <a:moveTo>
                        <a:pt x="869" y="96"/>
                      </a:moveTo>
                      <a:lnTo>
                        <a:pt x="111" y="0"/>
                      </a:lnTo>
                      <a:lnTo>
                        <a:pt x="0" y="699"/>
                      </a:lnTo>
                      <a:lnTo>
                        <a:pt x="260" y="737"/>
                      </a:lnTo>
                      <a:lnTo>
                        <a:pt x="921" y="810"/>
                      </a:lnTo>
                      <a:lnTo>
                        <a:pt x="980" y="106"/>
                      </a:lnTo>
                      <a:lnTo>
                        <a:pt x="869" y="96"/>
                      </a:lnTo>
                      <a:close/>
                    </a:path>
                  </a:pathLst>
                </a:custGeom>
                <a:grpFill/>
                <a:ln w="6350">
                  <a:solidFill>
                    <a:schemeClr val="tx2"/>
                  </a:solidFill>
                </a:ln>
              </p:spPr>
              <p:txBody>
                <a:bodyPr/>
                <a:lstStyle/>
                <a:p>
                  <a:endParaRPr lang="en-US" kern="0" dirty="0">
                    <a:solidFill>
                      <a:srgbClr val="000000"/>
                    </a:solidFill>
                  </a:endParaRPr>
                </a:p>
              </p:txBody>
            </p:sp>
            <p:sp>
              <p:nvSpPr>
                <p:cNvPr id="75" name="Freeform 93"/>
                <p:cNvSpPr>
                  <a:spLocks/>
                </p:cNvSpPr>
                <p:nvPr/>
              </p:nvSpPr>
              <p:spPr bwMode="auto">
                <a:xfrm>
                  <a:off x="727454" y="1417521"/>
                  <a:ext cx="649279" cy="547523"/>
                </a:xfrm>
                <a:custGeom>
                  <a:avLst/>
                  <a:gdLst>
                    <a:gd name="T0" fmla="*/ 515 w 1101"/>
                    <a:gd name="T1" fmla="*/ 836 h 928"/>
                    <a:gd name="T2" fmla="*/ 0 w 1101"/>
                    <a:gd name="T3" fmla="*/ 692 h 928"/>
                    <a:gd name="T4" fmla="*/ 16 w 1101"/>
                    <a:gd name="T5" fmla="*/ 534 h 928"/>
                    <a:gd name="T6" fmla="*/ 45 w 1101"/>
                    <a:gd name="T7" fmla="*/ 477 h 928"/>
                    <a:gd name="T8" fmla="*/ 64 w 1101"/>
                    <a:gd name="T9" fmla="*/ 458 h 928"/>
                    <a:gd name="T10" fmla="*/ 83 w 1101"/>
                    <a:gd name="T11" fmla="*/ 453 h 928"/>
                    <a:gd name="T12" fmla="*/ 85 w 1101"/>
                    <a:gd name="T13" fmla="*/ 434 h 928"/>
                    <a:gd name="T14" fmla="*/ 80 w 1101"/>
                    <a:gd name="T15" fmla="*/ 434 h 928"/>
                    <a:gd name="T16" fmla="*/ 208 w 1101"/>
                    <a:gd name="T17" fmla="*/ 123 h 928"/>
                    <a:gd name="T18" fmla="*/ 220 w 1101"/>
                    <a:gd name="T19" fmla="*/ 106 h 928"/>
                    <a:gd name="T20" fmla="*/ 224 w 1101"/>
                    <a:gd name="T21" fmla="*/ 82 h 928"/>
                    <a:gd name="T22" fmla="*/ 234 w 1101"/>
                    <a:gd name="T23" fmla="*/ 71 h 928"/>
                    <a:gd name="T24" fmla="*/ 229 w 1101"/>
                    <a:gd name="T25" fmla="*/ 61 h 928"/>
                    <a:gd name="T26" fmla="*/ 250 w 1101"/>
                    <a:gd name="T27" fmla="*/ 4 h 928"/>
                    <a:gd name="T28" fmla="*/ 257 w 1101"/>
                    <a:gd name="T29" fmla="*/ 0 h 928"/>
                    <a:gd name="T30" fmla="*/ 302 w 1101"/>
                    <a:gd name="T31" fmla="*/ 9 h 928"/>
                    <a:gd name="T32" fmla="*/ 324 w 1101"/>
                    <a:gd name="T33" fmla="*/ 23 h 928"/>
                    <a:gd name="T34" fmla="*/ 328 w 1101"/>
                    <a:gd name="T35" fmla="*/ 19 h 928"/>
                    <a:gd name="T36" fmla="*/ 357 w 1101"/>
                    <a:gd name="T37" fmla="*/ 49 h 928"/>
                    <a:gd name="T38" fmla="*/ 359 w 1101"/>
                    <a:gd name="T39" fmla="*/ 68 h 928"/>
                    <a:gd name="T40" fmla="*/ 352 w 1101"/>
                    <a:gd name="T41" fmla="*/ 125 h 928"/>
                    <a:gd name="T42" fmla="*/ 401 w 1101"/>
                    <a:gd name="T43" fmla="*/ 156 h 928"/>
                    <a:gd name="T44" fmla="*/ 439 w 1101"/>
                    <a:gd name="T45" fmla="*/ 153 h 928"/>
                    <a:gd name="T46" fmla="*/ 465 w 1101"/>
                    <a:gd name="T47" fmla="*/ 146 h 928"/>
                    <a:gd name="T48" fmla="*/ 524 w 1101"/>
                    <a:gd name="T49" fmla="*/ 163 h 928"/>
                    <a:gd name="T50" fmla="*/ 538 w 1101"/>
                    <a:gd name="T51" fmla="*/ 184 h 928"/>
                    <a:gd name="T52" fmla="*/ 609 w 1101"/>
                    <a:gd name="T53" fmla="*/ 177 h 928"/>
                    <a:gd name="T54" fmla="*/ 623 w 1101"/>
                    <a:gd name="T55" fmla="*/ 191 h 928"/>
                    <a:gd name="T56" fmla="*/ 654 w 1101"/>
                    <a:gd name="T57" fmla="*/ 193 h 928"/>
                    <a:gd name="T58" fmla="*/ 692 w 1101"/>
                    <a:gd name="T59" fmla="*/ 186 h 928"/>
                    <a:gd name="T60" fmla="*/ 727 w 1101"/>
                    <a:gd name="T61" fmla="*/ 189 h 928"/>
                    <a:gd name="T62" fmla="*/ 739 w 1101"/>
                    <a:gd name="T63" fmla="*/ 179 h 928"/>
                    <a:gd name="T64" fmla="*/ 798 w 1101"/>
                    <a:gd name="T65" fmla="*/ 191 h 928"/>
                    <a:gd name="T66" fmla="*/ 812 w 1101"/>
                    <a:gd name="T67" fmla="*/ 186 h 928"/>
                    <a:gd name="T68" fmla="*/ 1065 w 1101"/>
                    <a:gd name="T69" fmla="*/ 245 h 928"/>
                    <a:gd name="T70" fmla="*/ 1072 w 1101"/>
                    <a:gd name="T71" fmla="*/ 279 h 928"/>
                    <a:gd name="T72" fmla="*/ 1096 w 1101"/>
                    <a:gd name="T73" fmla="*/ 295 h 928"/>
                    <a:gd name="T74" fmla="*/ 1101 w 1101"/>
                    <a:gd name="T75" fmla="*/ 323 h 928"/>
                    <a:gd name="T76" fmla="*/ 1068 w 1101"/>
                    <a:gd name="T77" fmla="*/ 361 h 928"/>
                    <a:gd name="T78" fmla="*/ 1053 w 1101"/>
                    <a:gd name="T79" fmla="*/ 392 h 928"/>
                    <a:gd name="T80" fmla="*/ 1032 w 1101"/>
                    <a:gd name="T81" fmla="*/ 413 h 928"/>
                    <a:gd name="T82" fmla="*/ 1030 w 1101"/>
                    <a:gd name="T83" fmla="*/ 430 h 928"/>
                    <a:gd name="T84" fmla="*/ 1018 w 1101"/>
                    <a:gd name="T85" fmla="*/ 444 h 928"/>
                    <a:gd name="T86" fmla="*/ 999 w 1101"/>
                    <a:gd name="T87" fmla="*/ 456 h 928"/>
                    <a:gd name="T88" fmla="*/ 966 w 1101"/>
                    <a:gd name="T89" fmla="*/ 496 h 928"/>
                    <a:gd name="T90" fmla="*/ 961 w 1101"/>
                    <a:gd name="T91" fmla="*/ 529 h 928"/>
                    <a:gd name="T92" fmla="*/ 985 w 1101"/>
                    <a:gd name="T93" fmla="*/ 538 h 928"/>
                    <a:gd name="T94" fmla="*/ 994 w 1101"/>
                    <a:gd name="T95" fmla="*/ 557 h 928"/>
                    <a:gd name="T96" fmla="*/ 980 w 1101"/>
                    <a:gd name="T97" fmla="*/ 569 h 928"/>
                    <a:gd name="T98" fmla="*/ 983 w 1101"/>
                    <a:gd name="T99" fmla="*/ 583 h 928"/>
                    <a:gd name="T100" fmla="*/ 964 w 1101"/>
                    <a:gd name="T101" fmla="*/ 614 h 928"/>
                    <a:gd name="T102" fmla="*/ 893 w 1101"/>
                    <a:gd name="T103" fmla="*/ 928 h 928"/>
                    <a:gd name="T104" fmla="*/ 515 w 1101"/>
                    <a:gd name="T105" fmla="*/ 83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1" h="928">
                      <a:moveTo>
                        <a:pt x="515" y="836"/>
                      </a:moveTo>
                      <a:lnTo>
                        <a:pt x="0" y="692"/>
                      </a:lnTo>
                      <a:lnTo>
                        <a:pt x="16" y="534"/>
                      </a:lnTo>
                      <a:lnTo>
                        <a:pt x="45" y="477"/>
                      </a:lnTo>
                      <a:lnTo>
                        <a:pt x="64" y="458"/>
                      </a:lnTo>
                      <a:lnTo>
                        <a:pt x="83" y="453"/>
                      </a:lnTo>
                      <a:lnTo>
                        <a:pt x="85" y="434"/>
                      </a:lnTo>
                      <a:lnTo>
                        <a:pt x="80" y="434"/>
                      </a:lnTo>
                      <a:lnTo>
                        <a:pt x="208" y="123"/>
                      </a:lnTo>
                      <a:lnTo>
                        <a:pt x="220" y="106"/>
                      </a:lnTo>
                      <a:lnTo>
                        <a:pt x="224" y="82"/>
                      </a:lnTo>
                      <a:lnTo>
                        <a:pt x="234" y="71"/>
                      </a:lnTo>
                      <a:lnTo>
                        <a:pt x="229" y="61"/>
                      </a:lnTo>
                      <a:lnTo>
                        <a:pt x="250" y="4"/>
                      </a:lnTo>
                      <a:lnTo>
                        <a:pt x="257" y="0"/>
                      </a:lnTo>
                      <a:lnTo>
                        <a:pt x="302" y="9"/>
                      </a:lnTo>
                      <a:lnTo>
                        <a:pt x="324" y="23"/>
                      </a:lnTo>
                      <a:lnTo>
                        <a:pt x="328" y="19"/>
                      </a:lnTo>
                      <a:lnTo>
                        <a:pt x="357" y="49"/>
                      </a:lnTo>
                      <a:lnTo>
                        <a:pt x="359" y="68"/>
                      </a:lnTo>
                      <a:lnTo>
                        <a:pt x="352" y="125"/>
                      </a:lnTo>
                      <a:lnTo>
                        <a:pt x="401" y="156"/>
                      </a:lnTo>
                      <a:lnTo>
                        <a:pt x="439" y="153"/>
                      </a:lnTo>
                      <a:lnTo>
                        <a:pt x="465" y="146"/>
                      </a:lnTo>
                      <a:lnTo>
                        <a:pt x="524" y="163"/>
                      </a:lnTo>
                      <a:lnTo>
                        <a:pt x="538" y="184"/>
                      </a:lnTo>
                      <a:lnTo>
                        <a:pt x="609" y="177"/>
                      </a:lnTo>
                      <a:lnTo>
                        <a:pt x="623" y="191"/>
                      </a:lnTo>
                      <a:lnTo>
                        <a:pt x="654" y="193"/>
                      </a:lnTo>
                      <a:lnTo>
                        <a:pt x="692" y="186"/>
                      </a:lnTo>
                      <a:lnTo>
                        <a:pt x="727" y="189"/>
                      </a:lnTo>
                      <a:lnTo>
                        <a:pt x="739" y="179"/>
                      </a:lnTo>
                      <a:lnTo>
                        <a:pt x="798" y="191"/>
                      </a:lnTo>
                      <a:lnTo>
                        <a:pt x="812" y="186"/>
                      </a:lnTo>
                      <a:lnTo>
                        <a:pt x="1065" y="245"/>
                      </a:lnTo>
                      <a:lnTo>
                        <a:pt x="1072" y="279"/>
                      </a:lnTo>
                      <a:lnTo>
                        <a:pt x="1096" y="295"/>
                      </a:lnTo>
                      <a:lnTo>
                        <a:pt x="1101" y="323"/>
                      </a:lnTo>
                      <a:lnTo>
                        <a:pt x="1068" y="361"/>
                      </a:lnTo>
                      <a:lnTo>
                        <a:pt x="1053" y="392"/>
                      </a:lnTo>
                      <a:lnTo>
                        <a:pt x="1032" y="413"/>
                      </a:lnTo>
                      <a:lnTo>
                        <a:pt x="1030" y="430"/>
                      </a:lnTo>
                      <a:lnTo>
                        <a:pt x="1018" y="444"/>
                      </a:lnTo>
                      <a:lnTo>
                        <a:pt x="999" y="456"/>
                      </a:lnTo>
                      <a:lnTo>
                        <a:pt x="966" y="496"/>
                      </a:lnTo>
                      <a:lnTo>
                        <a:pt x="961" y="529"/>
                      </a:lnTo>
                      <a:lnTo>
                        <a:pt x="985" y="538"/>
                      </a:lnTo>
                      <a:lnTo>
                        <a:pt x="994" y="557"/>
                      </a:lnTo>
                      <a:lnTo>
                        <a:pt x="980" y="569"/>
                      </a:lnTo>
                      <a:lnTo>
                        <a:pt x="983" y="583"/>
                      </a:lnTo>
                      <a:lnTo>
                        <a:pt x="964" y="614"/>
                      </a:lnTo>
                      <a:lnTo>
                        <a:pt x="893" y="928"/>
                      </a:lnTo>
                      <a:lnTo>
                        <a:pt x="515" y="836"/>
                      </a:lnTo>
                      <a:close/>
                    </a:path>
                  </a:pathLst>
                </a:custGeom>
                <a:grpFill/>
                <a:ln w="6350">
                  <a:solidFill>
                    <a:schemeClr val="tx2"/>
                  </a:solidFill>
                </a:ln>
              </p:spPr>
              <p:txBody>
                <a:bodyPr/>
                <a:lstStyle/>
                <a:p>
                  <a:endParaRPr lang="en-US" kern="0" dirty="0">
                    <a:solidFill>
                      <a:srgbClr val="000000"/>
                    </a:solidFill>
                  </a:endParaRPr>
                </a:p>
              </p:txBody>
            </p:sp>
            <p:sp>
              <p:nvSpPr>
                <p:cNvPr id="76" name="Freeform 95"/>
                <p:cNvSpPr>
                  <a:spLocks/>
                </p:cNvSpPr>
                <p:nvPr/>
              </p:nvSpPr>
              <p:spPr bwMode="auto">
                <a:xfrm>
                  <a:off x="1379091" y="2012244"/>
                  <a:ext cx="462928" cy="578794"/>
                </a:xfrm>
                <a:custGeom>
                  <a:avLst/>
                  <a:gdLst>
                    <a:gd name="T0" fmla="*/ 248 w 785"/>
                    <a:gd name="T1" fmla="*/ 15 h 981"/>
                    <a:gd name="T2" fmla="*/ 553 w 785"/>
                    <a:gd name="T3" fmla="*/ 67 h 981"/>
                    <a:gd name="T4" fmla="*/ 525 w 785"/>
                    <a:gd name="T5" fmla="*/ 244 h 981"/>
                    <a:gd name="T6" fmla="*/ 785 w 785"/>
                    <a:gd name="T7" fmla="*/ 282 h 981"/>
                    <a:gd name="T8" fmla="*/ 688 w 785"/>
                    <a:gd name="T9" fmla="*/ 981 h 981"/>
                    <a:gd name="T10" fmla="*/ 104 w 785"/>
                    <a:gd name="T11" fmla="*/ 889 h 981"/>
                    <a:gd name="T12" fmla="*/ 0 w 785"/>
                    <a:gd name="T13" fmla="*/ 867 h 981"/>
                    <a:gd name="T14" fmla="*/ 168 w 785"/>
                    <a:gd name="T15" fmla="*/ 0 h 981"/>
                    <a:gd name="T16" fmla="*/ 248 w 785"/>
                    <a:gd name="T17" fmla="*/ 15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5" h="981">
                      <a:moveTo>
                        <a:pt x="248" y="15"/>
                      </a:moveTo>
                      <a:lnTo>
                        <a:pt x="553" y="67"/>
                      </a:lnTo>
                      <a:lnTo>
                        <a:pt x="525" y="244"/>
                      </a:lnTo>
                      <a:lnTo>
                        <a:pt x="785" y="282"/>
                      </a:lnTo>
                      <a:lnTo>
                        <a:pt x="688" y="981"/>
                      </a:lnTo>
                      <a:lnTo>
                        <a:pt x="104" y="889"/>
                      </a:lnTo>
                      <a:lnTo>
                        <a:pt x="0" y="867"/>
                      </a:lnTo>
                      <a:lnTo>
                        <a:pt x="168" y="0"/>
                      </a:lnTo>
                      <a:lnTo>
                        <a:pt x="248" y="15"/>
                      </a:lnTo>
                      <a:close/>
                    </a:path>
                  </a:pathLst>
                </a:custGeom>
                <a:grpFill/>
                <a:ln w="6350">
                  <a:solidFill>
                    <a:schemeClr val="tx2"/>
                  </a:solidFill>
                </a:ln>
              </p:spPr>
              <p:txBody>
                <a:bodyPr/>
                <a:lstStyle/>
                <a:p>
                  <a:endParaRPr lang="en-US" kern="0" dirty="0">
                    <a:solidFill>
                      <a:srgbClr val="000000"/>
                    </a:solidFill>
                  </a:endParaRPr>
                </a:p>
              </p:txBody>
            </p:sp>
            <p:sp>
              <p:nvSpPr>
                <p:cNvPr id="77" name="Freeform 119"/>
                <p:cNvSpPr>
                  <a:spLocks/>
                </p:cNvSpPr>
                <p:nvPr/>
              </p:nvSpPr>
              <p:spPr bwMode="auto">
                <a:xfrm>
                  <a:off x="1254071" y="1261169"/>
                  <a:ext cx="491824" cy="790605"/>
                </a:xfrm>
                <a:custGeom>
                  <a:avLst/>
                  <a:gdLst>
                    <a:gd name="T0" fmla="*/ 380 w 834"/>
                    <a:gd name="T1" fmla="*/ 1273 h 1340"/>
                    <a:gd name="T2" fmla="*/ 834 w 834"/>
                    <a:gd name="T3" fmla="*/ 907 h 1340"/>
                    <a:gd name="T4" fmla="*/ 810 w 834"/>
                    <a:gd name="T5" fmla="*/ 860 h 1340"/>
                    <a:gd name="T6" fmla="*/ 789 w 834"/>
                    <a:gd name="T7" fmla="*/ 860 h 1340"/>
                    <a:gd name="T8" fmla="*/ 779 w 834"/>
                    <a:gd name="T9" fmla="*/ 877 h 1340"/>
                    <a:gd name="T10" fmla="*/ 758 w 834"/>
                    <a:gd name="T11" fmla="*/ 881 h 1340"/>
                    <a:gd name="T12" fmla="*/ 734 w 834"/>
                    <a:gd name="T13" fmla="*/ 877 h 1340"/>
                    <a:gd name="T14" fmla="*/ 690 w 834"/>
                    <a:gd name="T15" fmla="*/ 870 h 1340"/>
                    <a:gd name="T16" fmla="*/ 668 w 834"/>
                    <a:gd name="T17" fmla="*/ 886 h 1340"/>
                    <a:gd name="T18" fmla="*/ 623 w 834"/>
                    <a:gd name="T19" fmla="*/ 872 h 1340"/>
                    <a:gd name="T20" fmla="*/ 614 w 834"/>
                    <a:gd name="T21" fmla="*/ 888 h 1340"/>
                    <a:gd name="T22" fmla="*/ 590 w 834"/>
                    <a:gd name="T23" fmla="*/ 872 h 1340"/>
                    <a:gd name="T24" fmla="*/ 588 w 834"/>
                    <a:gd name="T25" fmla="*/ 844 h 1340"/>
                    <a:gd name="T26" fmla="*/ 583 w 834"/>
                    <a:gd name="T27" fmla="*/ 813 h 1340"/>
                    <a:gd name="T28" fmla="*/ 560 w 834"/>
                    <a:gd name="T29" fmla="*/ 806 h 1340"/>
                    <a:gd name="T30" fmla="*/ 545 w 834"/>
                    <a:gd name="T31" fmla="*/ 777 h 1340"/>
                    <a:gd name="T32" fmla="*/ 555 w 834"/>
                    <a:gd name="T33" fmla="*/ 763 h 1340"/>
                    <a:gd name="T34" fmla="*/ 543 w 834"/>
                    <a:gd name="T35" fmla="*/ 742 h 1340"/>
                    <a:gd name="T36" fmla="*/ 531 w 834"/>
                    <a:gd name="T37" fmla="*/ 707 h 1340"/>
                    <a:gd name="T38" fmla="*/ 529 w 834"/>
                    <a:gd name="T39" fmla="*/ 685 h 1340"/>
                    <a:gd name="T40" fmla="*/ 527 w 834"/>
                    <a:gd name="T41" fmla="*/ 669 h 1340"/>
                    <a:gd name="T42" fmla="*/ 510 w 834"/>
                    <a:gd name="T43" fmla="*/ 633 h 1340"/>
                    <a:gd name="T44" fmla="*/ 491 w 834"/>
                    <a:gd name="T45" fmla="*/ 652 h 1340"/>
                    <a:gd name="T46" fmla="*/ 463 w 834"/>
                    <a:gd name="T47" fmla="*/ 664 h 1340"/>
                    <a:gd name="T48" fmla="*/ 437 w 834"/>
                    <a:gd name="T49" fmla="*/ 643 h 1340"/>
                    <a:gd name="T50" fmla="*/ 444 w 834"/>
                    <a:gd name="T51" fmla="*/ 607 h 1340"/>
                    <a:gd name="T52" fmla="*/ 465 w 834"/>
                    <a:gd name="T53" fmla="*/ 584 h 1340"/>
                    <a:gd name="T54" fmla="*/ 460 w 834"/>
                    <a:gd name="T55" fmla="*/ 572 h 1340"/>
                    <a:gd name="T56" fmla="*/ 463 w 834"/>
                    <a:gd name="T57" fmla="*/ 544 h 1340"/>
                    <a:gd name="T58" fmla="*/ 472 w 834"/>
                    <a:gd name="T59" fmla="*/ 525 h 1340"/>
                    <a:gd name="T60" fmla="*/ 486 w 834"/>
                    <a:gd name="T61" fmla="*/ 487 h 1340"/>
                    <a:gd name="T62" fmla="*/ 501 w 834"/>
                    <a:gd name="T63" fmla="*/ 458 h 1340"/>
                    <a:gd name="T64" fmla="*/ 465 w 834"/>
                    <a:gd name="T65" fmla="*/ 451 h 1340"/>
                    <a:gd name="T66" fmla="*/ 463 w 834"/>
                    <a:gd name="T67" fmla="*/ 437 h 1340"/>
                    <a:gd name="T68" fmla="*/ 453 w 834"/>
                    <a:gd name="T69" fmla="*/ 430 h 1340"/>
                    <a:gd name="T70" fmla="*/ 439 w 834"/>
                    <a:gd name="T71" fmla="*/ 402 h 1340"/>
                    <a:gd name="T72" fmla="*/ 404 w 834"/>
                    <a:gd name="T73" fmla="*/ 336 h 1340"/>
                    <a:gd name="T74" fmla="*/ 378 w 834"/>
                    <a:gd name="T75" fmla="*/ 307 h 1340"/>
                    <a:gd name="T76" fmla="*/ 375 w 834"/>
                    <a:gd name="T77" fmla="*/ 288 h 1340"/>
                    <a:gd name="T78" fmla="*/ 375 w 834"/>
                    <a:gd name="T79" fmla="*/ 265 h 1340"/>
                    <a:gd name="T80" fmla="*/ 345 w 834"/>
                    <a:gd name="T81" fmla="*/ 192 h 1340"/>
                    <a:gd name="T82" fmla="*/ 269 w 834"/>
                    <a:gd name="T83" fmla="*/ 0 h 1340"/>
                    <a:gd name="T84" fmla="*/ 175 w 834"/>
                    <a:gd name="T85" fmla="*/ 480 h 1340"/>
                    <a:gd name="T86" fmla="*/ 179 w 834"/>
                    <a:gd name="T87" fmla="*/ 544 h 1340"/>
                    <a:gd name="T88" fmla="*/ 208 w 834"/>
                    <a:gd name="T89" fmla="*/ 588 h 1340"/>
                    <a:gd name="T90" fmla="*/ 160 w 834"/>
                    <a:gd name="T91" fmla="*/ 657 h 1340"/>
                    <a:gd name="T92" fmla="*/ 137 w 834"/>
                    <a:gd name="T93" fmla="*/ 695 h 1340"/>
                    <a:gd name="T94" fmla="*/ 106 w 834"/>
                    <a:gd name="T95" fmla="*/ 721 h 1340"/>
                    <a:gd name="T96" fmla="*/ 68 w 834"/>
                    <a:gd name="T97" fmla="*/ 794 h 1340"/>
                    <a:gd name="T98" fmla="*/ 101 w 834"/>
                    <a:gd name="T99" fmla="*/ 822 h 1340"/>
                    <a:gd name="T100" fmla="*/ 90 w 834"/>
                    <a:gd name="T101" fmla="*/ 848 h 1340"/>
                    <a:gd name="T102" fmla="*/ 0 w 834"/>
                    <a:gd name="T103" fmla="*/ 1193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4" h="1340">
                      <a:moveTo>
                        <a:pt x="82" y="1212"/>
                      </a:moveTo>
                      <a:lnTo>
                        <a:pt x="380" y="1273"/>
                      </a:lnTo>
                      <a:lnTo>
                        <a:pt x="765" y="1340"/>
                      </a:lnTo>
                      <a:lnTo>
                        <a:pt x="834" y="907"/>
                      </a:lnTo>
                      <a:lnTo>
                        <a:pt x="817" y="886"/>
                      </a:lnTo>
                      <a:lnTo>
                        <a:pt x="810" y="860"/>
                      </a:lnTo>
                      <a:lnTo>
                        <a:pt x="803" y="853"/>
                      </a:lnTo>
                      <a:lnTo>
                        <a:pt x="789" y="860"/>
                      </a:lnTo>
                      <a:lnTo>
                        <a:pt x="789" y="870"/>
                      </a:lnTo>
                      <a:lnTo>
                        <a:pt x="779" y="877"/>
                      </a:lnTo>
                      <a:lnTo>
                        <a:pt x="784" y="888"/>
                      </a:lnTo>
                      <a:lnTo>
                        <a:pt x="758" y="881"/>
                      </a:lnTo>
                      <a:lnTo>
                        <a:pt x="741" y="886"/>
                      </a:lnTo>
                      <a:lnTo>
                        <a:pt x="734" y="877"/>
                      </a:lnTo>
                      <a:lnTo>
                        <a:pt x="706" y="879"/>
                      </a:lnTo>
                      <a:lnTo>
                        <a:pt x="690" y="870"/>
                      </a:lnTo>
                      <a:lnTo>
                        <a:pt x="678" y="872"/>
                      </a:lnTo>
                      <a:lnTo>
                        <a:pt x="668" y="886"/>
                      </a:lnTo>
                      <a:lnTo>
                        <a:pt x="633" y="870"/>
                      </a:lnTo>
                      <a:lnTo>
                        <a:pt x="623" y="872"/>
                      </a:lnTo>
                      <a:lnTo>
                        <a:pt x="612" y="879"/>
                      </a:lnTo>
                      <a:lnTo>
                        <a:pt x="614" y="888"/>
                      </a:lnTo>
                      <a:lnTo>
                        <a:pt x="609" y="891"/>
                      </a:lnTo>
                      <a:lnTo>
                        <a:pt x="590" y="872"/>
                      </a:lnTo>
                      <a:lnTo>
                        <a:pt x="595" y="858"/>
                      </a:lnTo>
                      <a:lnTo>
                        <a:pt x="588" y="844"/>
                      </a:lnTo>
                      <a:lnTo>
                        <a:pt x="593" y="836"/>
                      </a:lnTo>
                      <a:lnTo>
                        <a:pt x="583" y="813"/>
                      </a:lnTo>
                      <a:lnTo>
                        <a:pt x="571" y="803"/>
                      </a:lnTo>
                      <a:lnTo>
                        <a:pt x="560" y="806"/>
                      </a:lnTo>
                      <a:lnTo>
                        <a:pt x="550" y="792"/>
                      </a:lnTo>
                      <a:lnTo>
                        <a:pt x="545" y="777"/>
                      </a:lnTo>
                      <a:lnTo>
                        <a:pt x="553" y="773"/>
                      </a:lnTo>
                      <a:lnTo>
                        <a:pt x="555" y="763"/>
                      </a:lnTo>
                      <a:lnTo>
                        <a:pt x="550" y="744"/>
                      </a:lnTo>
                      <a:lnTo>
                        <a:pt x="543" y="742"/>
                      </a:lnTo>
                      <a:lnTo>
                        <a:pt x="541" y="728"/>
                      </a:lnTo>
                      <a:lnTo>
                        <a:pt x="531" y="707"/>
                      </a:lnTo>
                      <a:lnTo>
                        <a:pt x="534" y="695"/>
                      </a:lnTo>
                      <a:lnTo>
                        <a:pt x="529" y="685"/>
                      </a:lnTo>
                      <a:lnTo>
                        <a:pt x="531" y="673"/>
                      </a:lnTo>
                      <a:lnTo>
                        <a:pt x="527" y="669"/>
                      </a:lnTo>
                      <a:lnTo>
                        <a:pt x="529" y="655"/>
                      </a:lnTo>
                      <a:lnTo>
                        <a:pt x="510" y="633"/>
                      </a:lnTo>
                      <a:lnTo>
                        <a:pt x="508" y="643"/>
                      </a:lnTo>
                      <a:lnTo>
                        <a:pt x="491" y="652"/>
                      </a:lnTo>
                      <a:lnTo>
                        <a:pt x="477" y="657"/>
                      </a:lnTo>
                      <a:lnTo>
                        <a:pt x="463" y="664"/>
                      </a:lnTo>
                      <a:lnTo>
                        <a:pt x="449" y="647"/>
                      </a:lnTo>
                      <a:lnTo>
                        <a:pt x="437" y="643"/>
                      </a:lnTo>
                      <a:lnTo>
                        <a:pt x="449" y="621"/>
                      </a:lnTo>
                      <a:lnTo>
                        <a:pt x="444" y="607"/>
                      </a:lnTo>
                      <a:lnTo>
                        <a:pt x="467" y="593"/>
                      </a:lnTo>
                      <a:lnTo>
                        <a:pt x="465" y="584"/>
                      </a:lnTo>
                      <a:lnTo>
                        <a:pt x="470" y="574"/>
                      </a:lnTo>
                      <a:lnTo>
                        <a:pt x="460" y="572"/>
                      </a:lnTo>
                      <a:lnTo>
                        <a:pt x="467" y="553"/>
                      </a:lnTo>
                      <a:lnTo>
                        <a:pt x="463" y="544"/>
                      </a:lnTo>
                      <a:lnTo>
                        <a:pt x="472" y="539"/>
                      </a:lnTo>
                      <a:lnTo>
                        <a:pt x="472" y="525"/>
                      </a:lnTo>
                      <a:lnTo>
                        <a:pt x="489" y="496"/>
                      </a:lnTo>
                      <a:lnTo>
                        <a:pt x="486" y="487"/>
                      </a:lnTo>
                      <a:lnTo>
                        <a:pt x="496" y="482"/>
                      </a:lnTo>
                      <a:lnTo>
                        <a:pt x="501" y="458"/>
                      </a:lnTo>
                      <a:lnTo>
                        <a:pt x="470" y="458"/>
                      </a:lnTo>
                      <a:lnTo>
                        <a:pt x="465" y="451"/>
                      </a:lnTo>
                      <a:lnTo>
                        <a:pt x="467" y="444"/>
                      </a:lnTo>
                      <a:lnTo>
                        <a:pt x="463" y="437"/>
                      </a:lnTo>
                      <a:lnTo>
                        <a:pt x="451" y="442"/>
                      </a:lnTo>
                      <a:lnTo>
                        <a:pt x="453" y="430"/>
                      </a:lnTo>
                      <a:lnTo>
                        <a:pt x="439" y="416"/>
                      </a:lnTo>
                      <a:lnTo>
                        <a:pt x="439" y="402"/>
                      </a:lnTo>
                      <a:lnTo>
                        <a:pt x="427" y="388"/>
                      </a:lnTo>
                      <a:lnTo>
                        <a:pt x="404" y="336"/>
                      </a:lnTo>
                      <a:lnTo>
                        <a:pt x="385" y="324"/>
                      </a:lnTo>
                      <a:lnTo>
                        <a:pt x="378" y="307"/>
                      </a:lnTo>
                      <a:lnTo>
                        <a:pt x="364" y="295"/>
                      </a:lnTo>
                      <a:lnTo>
                        <a:pt x="375" y="288"/>
                      </a:lnTo>
                      <a:lnTo>
                        <a:pt x="366" y="274"/>
                      </a:lnTo>
                      <a:lnTo>
                        <a:pt x="375" y="265"/>
                      </a:lnTo>
                      <a:lnTo>
                        <a:pt x="373" y="248"/>
                      </a:lnTo>
                      <a:lnTo>
                        <a:pt x="345" y="192"/>
                      </a:lnTo>
                      <a:lnTo>
                        <a:pt x="380" y="24"/>
                      </a:lnTo>
                      <a:lnTo>
                        <a:pt x="269" y="0"/>
                      </a:lnTo>
                      <a:lnTo>
                        <a:pt x="167" y="442"/>
                      </a:lnTo>
                      <a:lnTo>
                        <a:pt x="175" y="480"/>
                      </a:lnTo>
                      <a:lnTo>
                        <a:pt x="165" y="492"/>
                      </a:lnTo>
                      <a:lnTo>
                        <a:pt x="179" y="544"/>
                      </a:lnTo>
                      <a:lnTo>
                        <a:pt x="203" y="560"/>
                      </a:lnTo>
                      <a:lnTo>
                        <a:pt x="208" y="588"/>
                      </a:lnTo>
                      <a:lnTo>
                        <a:pt x="175" y="626"/>
                      </a:lnTo>
                      <a:lnTo>
                        <a:pt x="160" y="657"/>
                      </a:lnTo>
                      <a:lnTo>
                        <a:pt x="139" y="678"/>
                      </a:lnTo>
                      <a:lnTo>
                        <a:pt x="137" y="695"/>
                      </a:lnTo>
                      <a:lnTo>
                        <a:pt x="125" y="709"/>
                      </a:lnTo>
                      <a:lnTo>
                        <a:pt x="106" y="721"/>
                      </a:lnTo>
                      <a:lnTo>
                        <a:pt x="73" y="761"/>
                      </a:lnTo>
                      <a:lnTo>
                        <a:pt x="68" y="794"/>
                      </a:lnTo>
                      <a:lnTo>
                        <a:pt x="92" y="803"/>
                      </a:lnTo>
                      <a:lnTo>
                        <a:pt x="101" y="822"/>
                      </a:lnTo>
                      <a:lnTo>
                        <a:pt x="87" y="834"/>
                      </a:lnTo>
                      <a:lnTo>
                        <a:pt x="90" y="848"/>
                      </a:lnTo>
                      <a:lnTo>
                        <a:pt x="71" y="879"/>
                      </a:lnTo>
                      <a:lnTo>
                        <a:pt x="0" y="1193"/>
                      </a:lnTo>
                      <a:lnTo>
                        <a:pt x="82" y="1212"/>
                      </a:lnTo>
                      <a:close/>
                    </a:path>
                  </a:pathLst>
                </a:custGeom>
                <a:grpFill/>
                <a:ln w="6350">
                  <a:solidFill>
                    <a:schemeClr val="tx2"/>
                  </a:solidFill>
                </a:ln>
              </p:spPr>
              <p:txBody>
                <a:bodyPr/>
                <a:lstStyle/>
                <a:p>
                  <a:endParaRPr lang="en-US" kern="0" dirty="0">
                    <a:solidFill>
                      <a:srgbClr val="000000"/>
                    </a:solidFill>
                  </a:endParaRPr>
                </a:p>
              </p:txBody>
            </p:sp>
          </p:grpSp>
          <p:sp>
            <p:nvSpPr>
              <p:cNvPr id="59" name="Freeform 121"/>
              <p:cNvSpPr>
                <a:spLocks/>
              </p:cNvSpPr>
              <p:nvPr/>
            </p:nvSpPr>
            <p:spPr bwMode="auto">
              <a:xfrm>
                <a:off x="1784817" y="2178626"/>
                <a:ext cx="603281" cy="470823"/>
              </a:xfrm>
              <a:custGeom>
                <a:avLst/>
                <a:gdLst>
                  <a:gd name="T0" fmla="*/ 687 w 1023"/>
                  <a:gd name="T1" fmla="*/ 777 h 798"/>
                  <a:gd name="T2" fmla="*/ 0 w 1023"/>
                  <a:gd name="T3" fmla="*/ 699 h 798"/>
                  <a:gd name="T4" fmla="*/ 97 w 1023"/>
                  <a:gd name="T5" fmla="*/ 0 h 798"/>
                  <a:gd name="T6" fmla="*/ 758 w 1023"/>
                  <a:gd name="T7" fmla="*/ 73 h 798"/>
                  <a:gd name="T8" fmla="*/ 1023 w 1023"/>
                  <a:gd name="T9" fmla="*/ 94 h 798"/>
                  <a:gd name="T10" fmla="*/ 978 w 1023"/>
                  <a:gd name="T11" fmla="*/ 798 h 798"/>
                  <a:gd name="T12" fmla="*/ 687 w 1023"/>
                  <a:gd name="T13" fmla="*/ 777 h 798"/>
                </a:gdLst>
                <a:ahLst/>
                <a:cxnLst>
                  <a:cxn ang="0">
                    <a:pos x="T0" y="T1"/>
                  </a:cxn>
                  <a:cxn ang="0">
                    <a:pos x="T2" y="T3"/>
                  </a:cxn>
                  <a:cxn ang="0">
                    <a:pos x="T4" y="T5"/>
                  </a:cxn>
                  <a:cxn ang="0">
                    <a:pos x="T6" y="T7"/>
                  </a:cxn>
                  <a:cxn ang="0">
                    <a:pos x="T8" y="T9"/>
                  </a:cxn>
                  <a:cxn ang="0">
                    <a:pos x="T10" y="T11"/>
                  </a:cxn>
                  <a:cxn ang="0">
                    <a:pos x="T12" y="T13"/>
                  </a:cxn>
                </a:cxnLst>
                <a:rect l="0" t="0" r="r" b="b"/>
                <a:pathLst>
                  <a:path w="1023" h="798">
                    <a:moveTo>
                      <a:pt x="687" y="777"/>
                    </a:moveTo>
                    <a:lnTo>
                      <a:pt x="0" y="699"/>
                    </a:lnTo>
                    <a:lnTo>
                      <a:pt x="97" y="0"/>
                    </a:lnTo>
                    <a:lnTo>
                      <a:pt x="758" y="73"/>
                    </a:lnTo>
                    <a:lnTo>
                      <a:pt x="1023" y="94"/>
                    </a:lnTo>
                    <a:lnTo>
                      <a:pt x="978" y="798"/>
                    </a:lnTo>
                    <a:lnTo>
                      <a:pt x="687" y="777"/>
                    </a:lnTo>
                    <a:close/>
                  </a:path>
                </a:pathLst>
              </a:custGeom>
              <a:grpFill/>
              <a:ln w="6350">
                <a:solidFill>
                  <a:schemeClr val="tx2"/>
                </a:solidFill>
              </a:ln>
            </p:spPr>
            <p:txBody>
              <a:bodyPr/>
              <a:lstStyle/>
              <a:p>
                <a:endParaRPr lang="en-US" kern="0" dirty="0">
                  <a:solidFill>
                    <a:srgbClr val="000000"/>
                  </a:solidFill>
                </a:endParaRPr>
              </a:p>
            </p:txBody>
          </p:sp>
          <p:sp>
            <p:nvSpPr>
              <p:cNvPr id="60" name="Freeform 124"/>
              <p:cNvSpPr>
                <a:spLocks/>
              </p:cNvSpPr>
              <p:nvPr/>
            </p:nvSpPr>
            <p:spPr bwMode="auto">
              <a:xfrm>
                <a:off x="3209574" y="2068294"/>
                <a:ext cx="329062" cy="581154"/>
              </a:xfrm>
              <a:custGeom>
                <a:avLst/>
                <a:gdLst>
                  <a:gd name="T0" fmla="*/ 461 w 558"/>
                  <a:gd name="T1" fmla="*/ 0 h 985"/>
                  <a:gd name="T2" fmla="*/ 123 w 558"/>
                  <a:gd name="T3" fmla="*/ 45 h 985"/>
                  <a:gd name="T4" fmla="*/ 158 w 558"/>
                  <a:gd name="T5" fmla="*/ 85 h 985"/>
                  <a:gd name="T6" fmla="*/ 158 w 558"/>
                  <a:gd name="T7" fmla="*/ 137 h 985"/>
                  <a:gd name="T8" fmla="*/ 140 w 558"/>
                  <a:gd name="T9" fmla="*/ 179 h 985"/>
                  <a:gd name="T10" fmla="*/ 52 w 558"/>
                  <a:gd name="T11" fmla="*/ 217 h 985"/>
                  <a:gd name="T12" fmla="*/ 66 w 558"/>
                  <a:gd name="T13" fmla="*/ 269 h 985"/>
                  <a:gd name="T14" fmla="*/ 52 w 558"/>
                  <a:gd name="T15" fmla="*/ 319 h 985"/>
                  <a:gd name="T16" fmla="*/ 12 w 558"/>
                  <a:gd name="T17" fmla="*/ 366 h 985"/>
                  <a:gd name="T18" fmla="*/ 5 w 558"/>
                  <a:gd name="T19" fmla="*/ 404 h 985"/>
                  <a:gd name="T20" fmla="*/ 24 w 558"/>
                  <a:gd name="T21" fmla="*/ 517 h 985"/>
                  <a:gd name="T22" fmla="*/ 71 w 558"/>
                  <a:gd name="T23" fmla="*/ 565 h 985"/>
                  <a:gd name="T24" fmla="*/ 123 w 558"/>
                  <a:gd name="T25" fmla="*/ 645 h 985"/>
                  <a:gd name="T26" fmla="*/ 142 w 558"/>
                  <a:gd name="T27" fmla="*/ 659 h 985"/>
                  <a:gd name="T28" fmla="*/ 180 w 558"/>
                  <a:gd name="T29" fmla="*/ 650 h 985"/>
                  <a:gd name="T30" fmla="*/ 201 w 558"/>
                  <a:gd name="T31" fmla="*/ 668 h 985"/>
                  <a:gd name="T32" fmla="*/ 194 w 558"/>
                  <a:gd name="T33" fmla="*/ 702 h 985"/>
                  <a:gd name="T34" fmla="*/ 175 w 558"/>
                  <a:gd name="T35" fmla="*/ 775 h 985"/>
                  <a:gd name="T36" fmla="*/ 239 w 558"/>
                  <a:gd name="T37" fmla="*/ 817 h 985"/>
                  <a:gd name="T38" fmla="*/ 298 w 558"/>
                  <a:gd name="T39" fmla="*/ 883 h 985"/>
                  <a:gd name="T40" fmla="*/ 302 w 558"/>
                  <a:gd name="T41" fmla="*/ 935 h 985"/>
                  <a:gd name="T42" fmla="*/ 324 w 558"/>
                  <a:gd name="T43" fmla="*/ 973 h 985"/>
                  <a:gd name="T44" fmla="*/ 333 w 558"/>
                  <a:gd name="T45" fmla="*/ 968 h 985"/>
                  <a:gd name="T46" fmla="*/ 350 w 558"/>
                  <a:gd name="T47" fmla="*/ 983 h 985"/>
                  <a:gd name="T48" fmla="*/ 352 w 558"/>
                  <a:gd name="T49" fmla="*/ 966 h 985"/>
                  <a:gd name="T50" fmla="*/ 442 w 558"/>
                  <a:gd name="T51" fmla="*/ 961 h 985"/>
                  <a:gd name="T52" fmla="*/ 442 w 558"/>
                  <a:gd name="T53" fmla="*/ 924 h 985"/>
                  <a:gd name="T54" fmla="*/ 499 w 558"/>
                  <a:gd name="T55" fmla="*/ 883 h 985"/>
                  <a:gd name="T56" fmla="*/ 499 w 558"/>
                  <a:gd name="T57" fmla="*/ 824 h 985"/>
                  <a:gd name="T58" fmla="*/ 491 w 558"/>
                  <a:gd name="T59" fmla="*/ 824 h 985"/>
                  <a:gd name="T60" fmla="*/ 489 w 558"/>
                  <a:gd name="T61" fmla="*/ 810 h 985"/>
                  <a:gd name="T62" fmla="*/ 494 w 558"/>
                  <a:gd name="T63" fmla="*/ 784 h 985"/>
                  <a:gd name="T64" fmla="*/ 496 w 558"/>
                  <a:gd name="T65" fmla="*/ 775 h 985"/>
                  <a:gd name="T66" fmla="*/ 499 w 558"/>
                  <a:gd name="T67" fmla="*/ 749 h 985"/>
                  <a:gd name="T68" fmla="*/ 517 w 558"/>
                  <a:gd name="T69" fmla="*/ 737 h 985"/>
                  <a:gd name="T70" fmla="*/ 543 w 558"/>
                  <a:gd name="T71" fmla="*/ 699 h 985"/>
                  <a:gd name="T72" fmla="*/ 558 w 558"/>
                  <a:gd name="T73" fmla="*/ 652 h 985"/>
                  <a:gd name="T74" fmla="*/ 551 w 558"/>
                  <a:gd name="T75" fmla="*/ 617 h 985"/>
                  <a:gd name="T76" fmla="*/ 539 w 558"/>
                  <a:gd name="T77" fmla="*/ 574 h 985"/>
                  <a:gd name="T78" fmla="*/ 546 w 558"/>
                  <a:gd name="T79" fmla="*/ 543 h 985"/>
                  <a:gd name="T80" fmla="*/ 463 w 558"/>
                  <a:gd name="T81" fmla="*/ 33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8" h="985">
                    <a:moveTo>
                      <a:pt x="463" y="33"/>
                    </a:moveTo>
                    <a:lnTo>
                      <a:pt x="461" y="0"/>
                    </a:lnTo>
                    <a:lnTo>
                      <a:pt x="95" y="26"/>
                    </a:lnTo>
                    <a:lnTo>
                      <a:pt x="123" y="45"/>
                    </a:lnTo>
                    <a:lnTo>
                      <a:pt x="128" y="64"/>
                    </a:lnTo>
                    <a:lnTo>
                      <a:pt x="158" y="85"/>
                    </a:lnTo>
                    <a:lnTo>
                      <a:pt x="165" y="106"/>
                    </a:lnTo>
                    <a:lnTo>
                      <a:pt x="158" y="137"/>
                    </a:lnTo>
                    <a:lnTo>
                      <a:pt x="144" y="151"/>
                    </a:lnTo>
                    <a:lnTo>
                      <a:pt x="140" y="179"/>
                    </a:lnTo>
                    <a:lnTo>
                      <a:pt x="99" y="205"/>
                    </a:lnTo>
                    <a:lnTo>
                      <a:pt x="52" y="217"/>
                    </a:lnTo>
                    <a:lnTo>
                      <a:pt x="45" y="248"/>
                    </a:lnTo>
                    <a:lnTo>
                      <a:pt x="66" y="269"/>
                    </a:lnTo>
                    <a:lnTo>
                      <a:pt x="69" y="293"/>
                    </a:lnTo>
                    <a:lnTo>
                      <a:pt x="52" y="319"/>
                    </a:lnTo>
                    <a:lnTo>
                      <a:pt x="45" y="347"/>
                    </a:lnTo>
                    <a:lnTo>
                      <a:pt x="12" y="366"/>
                    </a:lnTo>
                    <a:lnTo>
                      <a:pt x="17" y="397"/>
                    </a:lnTo>
                    <a:lnTo>
                      <a:pt x="5" y="404"/>
                    </a:lnTo>
                    <a:lnTo>
                      <a:pt x="0" y="449"/>
                    </a:lnTo>
                    <a:lnTo>
                      <a:pt x="24" y="517"/>
                    </a:lnTo>
                    <a:lnTo>
                      <a:pt x="62" y="548"/>
                    </a:lnTo>
                    <a:lnTo>
                      <a:pt x="71" y="565"/>
                    </a:lnTo>
                    <a:lnTo>
                      <a:pt x="106" y="588"/>
                    </a:lnTo>
                    <a:lnTo>
                      <a:pt x="123" y="645"/>
                    </a:lnTo>
                    <a:lnTo>
                      <a:pt x="132" y="659"/>
                    </a:lnTo>
                    <a:lnTo>
                      <a:pt x="142" y="659"/>
                    </a:lnTo>
                    <a:lnTo>
                      <a:pt x="156" y="645"/>
                    </a:lnTo>
                    <a:lnTo>
                      <a:pt x="180" y="650"/>
                    </a:lnTo>
                    <a:lnTo>
                      <a:pt x="201" y="664"/>
                    </a:lnTo>
                    <a:lnTo>
                      <a:pt x="201" y="668"/>
                    </a:lnTo>
                    <a:lnTo>
                      <a:pt x="191" y="685"/>
                    </a:lnTo>
                    <a:lnTo>
                      <a:pt x="194" y="702"/>
                    </a:lnTo>
                    <a:lnTo>
                      <a:pt x="173" y="751"/>
                    </a:lnTo>
                    <a:lnTo>
                      <a:pt x="175" y="775"/>
                    </a:lnTo>
                    <a:lnTo>
                      <a:pt x="222" y="815"/>
                    </a:lnTo>
                    <a:lnTo>
                      <a:pt x="239" y="817"/>
                    </a:lnTo>
                    <a:lnTo>
                      <a:pt x="295" y="862"/>
                    </a:lnTo>
                    <a:lnTo>
                      <a:pt x="298" y="883"/>
                    </a:lnTo>
                    <a:lnTo>
                      <a:pt x="312" y="909"/>
                    </a:lnTo>
                    <a:lnTo>
                      <a:pt x="302" y="935"/>
                    </a:lnTo>
                    <a:lnTo>
                      <a:pt x="310" y="940"/>
                    </a:lnTo>
                    <a:lnTo>
                      <a:pt x="324" y="973"/>
                    </a:lnTo>
                    <a:lnTo>
                      <a:pt x="338" y="983"/>
                    </a:lnTo>
                    <a:lnTo>
                      <a:pt x="333" y="968"/>
                    </a:lnTo>
                    <a:lnTo>
                      <a:pt x="338" y="966"/>
                    </a:lnTo>
                    <a:lnTo>
                      <a:pt x="350" y="983"/>
                    </a:lnTo>
                    <a:lnTo>
                      <a:pt x="362" y="985"/>
                    </a:lnTo>
                    <a:lnTo>
                      <a:pt x="352" y="966"/>
                    </a:lnTo>
                    <a:lnTo>
                      <a:pt x="376" y="938"/>
                    </a:lnTo>
                    <a:lnTo>
                      <a:pt x="442" y="961"/>
                    </a:lnTo>
                    <a:lnTo>
                      <a:pt x="456" y="945"/>
                    </a:lnTo>
                    <a:lnTo>
                      <a:pt x="442" y="924"/>
                    </a:lnTo>
                    <a:lnTo>
                      <a:pt x="444" y="902"/>
                    </a:lnTo>
                    <a:lnTo>
                      <a:pt x="499" y="883"/>
                    </a:lnTo>
                    <a:lnTo>
                      <a:pt x="487" y="853"/>
                    </a:lnTo>
                    <a:lnTo>
                      <a:pt x="499" y="824"/>
                    </a:lnTo>
                    <a:lnTo>
                      <a:pt x="499" y="824"/>
                    </a:lnTo>
                    <a:lnTo>
                      <a:pt x="491" y="824"/>
                    </a:lnTo>
                    <a:lnTo>
                      <a:pt x="499" y="820"/>
                    </a:lnTo>
                    <a:lnTo>
                      <a:pt x="489" y="810"/>
                    </a:lnTo>
                    <a:lnTo>
                      <a:pt x="499" y="808"/>
                    </a:lnTo>
                    <a:lnTo>
                      <a:pt x="494" y="784"/>
                    </a:lnTo>
                    <a:lnTo>
                      <a:pt x="506" y="777"/>
                    </a:lnTo>
                    <a:lnTo>
                      <a:pt x="496" y="775"/>
                    </a:lnTo>
                    <a:lnTo>
                      <a:pt x="508" y="765"/>
                    </a:lnTo>
                    <a:lnTo>
                      <a:pt x="499" y="749"/>
                    </a:lnTo>
                    <a:lnTo>
                      <a:pt x="506" y="737"/>
                    </a:lnTo>
                    <a:lnTo>
                      <a:pt x="517" y="737"/>
                    </a:lnTo>
                    <a:lnTo>
                      <a:pt x="529" y="706"/>
                    </a:lnTo>
                    <a:lnTo>
                      <a:pt x="543" y="699"/>
                    </a:lnTo>
                    <a:lnTo>
                      <a:pt x="539" y="687"/>
                    </a:lnTo>
                    <a:lnTo>
                      <a:pt x="558" y="652"/>
                    </a:lnTo>
                    <a:lnTo>
                      <a:pt x="548" y="631"/>
                    </a:lnTo>
                    <a:lnTo>
                      <a:pt x="551" y="617"/>
                    </a:lnTo>
                    <a:lnTo>
                      <a:pt x="529" y="591"/>
                    </a:lnTo>
                    <a:lnTo>
                      <a:pt x="539" y="574"/>
                    </a:lnTo>
                    <a:lnTo>
                      <a:pt x="532" y="555"/>
                    </a:lnTo>
                    <a:lnTo>
                      <a:pt x="546" y="543"/>
                    </a:lnTo>
                    <a:lnTo>
                      <a:pt x="508" y="128"/>
                    </a:lnTo>
                    <a:lnTo>
                      <a:pt x="463" y="33"/>
                    </a:lnTo>
                    <a:close/>
                  </a:path>
                </a:pathLst>
              </a:custGeom>
              <a:grpFill/>
              <a:ln w="6350">
                <a:solidFill>
                  <a:schemeClr val="tx2"/>
                </a:solidFill>
              </a:ln>
            </p:spPr>
            <p:txBody>
              <a:bodyPr/>
              <a:lstStyle/>
              <a:p>
                <a:endParaRPr lang="en-US" kern="0" dirty="0">
                  <a:solidFill>
                    <a:srgbClr val="000000"/>
                  </a:solidFill>
                </a:endParaRPr>
              </a:p>
            </p:txBody>
          </p:sp>
          <p:sp>
            <p:nvSpPr>
              <p:cNvPr id="61" name="Freeform 125"/>
              <p:cNvSpPr>
                <a:spLocks/>
              </p:cNvSpPr>
              <p:nvPr/>
            </p:nvSpPr>
            <p:spPr bwMode="auto">
              <a:xfrm>
                <a:off x="3717909" y="2050005"/>
                <a:ext cx="345574" cy="391762"/>
              </a:xfrm>
              <a:custGeom>
                <a:avLst/>
                <a:gdLst>
                  <a:gd name="T0" fmla="*/ 515 w 586"/>
                  <a:gd name="T1" fmla="*/ 12 h 664"/>
                  <a:gd name="T2" fmla="*/ 397 w 586"/>
                  <a:gd name="T3" fmla="*/ 104 h 664"/>
                  <a:gd name="T4" fmla="*/ 359 w 586"/>
                  <a:gd name="T5" fmla="*/ 109 h 664"/>
                  <a:gd name="T6" fmla="*/ 317 w 586"/>
                  <a:gd name="T7" fmla="*/ 130 h 664"/>
                  <a:gd name="T8" fmla="*/ 272 w 586"/>
                  <a:gd name="T9" fmla="*/ 128 h 664"/>
                  <a:gd name="T10" fmla="*/ 265 w 586"/>
                  <a:gd name="T11" fmla="*/ 123 h 664"/>
                  <a:gd name="T12" fmla="*/ 248 w 586"/>
                  <a:gd name="T13" fmla="*/ 125 h 664"/>
                  <a:gd name="T14" fmla="*/ 237 w 586"/>
                  <a:gd name="T15" fmla="*/ 123 h 664"/>
                  <a:gd name="T16" fmla="*/ 218 w 586"/>
                  <a:gd name="T17" fmla="*/ 111 h 664"/>
                  <a:gd name="T18" fmla="*/ 180 w 586"/>
                  <a:gd name="T19" fmla="*/ 102 h 664"/>
                  <a:gd name="T20" fmla="*/ 0 w 586"/>
                  <a:gd name="T21" fmla="*/ 125 h 664"/>
                  <a:gd name="T22" fmla="*/ 55 w 586"/>
                  <a:gd name="T23" fmla="*/ 584 h 664"/>
                  <a:gd name="T24" fmla="*/ 64 w 586"/>
                  <a:gd name="T25" fmla="*/ 577 h 664"/>
                  <a:gd name="T26" fmla="*/ 83 w 586"/>
                  <a:gd name="T27" fmla="*/ 586 h 664"/>
                  <a:gd name="T28" fmla="*/ 104 w 586"/>
                  <a:gd name="T29" fmla="*/ 577 h 664"/>
                  <a:gd name="T30" fmla="*/ 126 w 586"/>
                  <a:gd name="T31" fmla="*/ 591 h 664"/>
                  <a:gd name="T32" fmla="*/ 142 w 586"/>
                  <a:gd name="T33" fmla="*/ 624 h 664"/>
                  <a:gd name="T34" fmla="*/ 189 w 586"/>
                  <a:gd name="T35" fmla="*/ 626 h 664"/>
                  <a:gd name="T36" fmla="*/ 208 w 586"/>
                  <a:gd name="T37" fmla="*/ 645 h 664"/>
                  <a:gd name="T38" fmla="*/ 222 w 586"/>
                  <a:gd name="T39" fmla="*/ 648 h 664"/>
                  <a:gd name="T40" fmla="*/ 225 w 586"/>
                  <a:gd name="T41" fmla="*/ 638 h 664"/>
                  <a:gd name="T42" fmla="*/ 239 w 586"/>
                  <a:gd name="T43" fmla="*/ 631 h 664"/>
                  <a:gd name="T44" fmla="*/ 270 w 586"/>
                  <a:gd name="T45" fmla="*/ 648 h 664"/>
                  <a:gd name="T46" fmla="*/ 291 w 586"/>
                  <a:gd name="T47" fmla="*/ 640 h 664"/>
                  <a:gd name="T48" fmla="*/ 305 w 586"/>
                  <a:gd name="T49" fmla="*/ 619 h 664"/>
                  <a:gd name="T50" fmla="*/ 322 w 586"/>
                  <a:gd name="T51" fmla="*/ 612 h 664"/>
                  <a:gd name="T52" fmla="*/ 333 w 586"/>
                  <a:gd name="T53" fmla="*/ 640 h 664"/>
                  <a:gd name="T54" fmla="*/ 352 w 586"/>
                  <a:gd name="T55" fmla="*/ 645 h 664"/>
                  <a:gd name="T56" fmla="*/ 371 w 586"/>
                  <a:gd name="T57" fmla="*/ 664 h 664"/>
                  <a:gd name="T58" fmla="*/ 407 w 586"/>
                  <a:gd name="T59" fmla="*/ 655 h 664"/>
                  <a:gd name="T60" fmla="*/ 409 w 586"/>
                  <a:gd name="T61" fmla="*/ 629 h 664"/>
                  <a:gd name="T62" fmla="*/ 421 w 586"/>
                  <a:gd name="T63" fmla="*/ 624 h 664"/>
                  <a:gd name="T64" fmla="*/ 411 w 586"/>
                  <a:gd name="T65" fmla="*/ 596 h 664"/>
                  <a:gd name="T66" fmla="*/ 428 w 586"/>
                  <a:gd name="T67" fmla="*/ 551 h 664"/>
                  <a:gd name="T68" fmla="*/ 444 w 586"/>
                  <a:gd name="T69" fmla="*/ 551 h 664"/>
                  <a:gd name="T70" fmla="*/ 449 w 586"/>
                  <a:gd name="T71" fmla="*/ 570 h 664"/>
                  <a:gd name="T72" fmla="*/ 459 w 586"/>
                  <a:gd name="T73" fmla="*/ 558 h 664"/>
                  <a:gd name="T74" fmla="*/ 468 w 586"/>
                  <a:gd name="T75" fmla="*/ 558 h 664"/>
                  <a:gd name="T76" fmla="*/ 456 w 586"/>
                  <a:gd name="T77" fmla="*/ 534 h 664"/>
                  <a:gd name="T78" fmla="*/ 466 w 586"/>
                  <a:gd name="T79" fmla="*/ 529 h 664"/>
                  <a:gd name="T80" fmla="*/ 463 w 586"/>
                  <a:gd name="T81" fmla="*/ 515 h 664"/>
                  <a:gd name="T82" fmla="*/ 470 w 586"/>
                  <a:gd name="T83" fmla="*/ 499 h 664"/>
                  <a:gd name="T84" fmla="*/ 485 w 586"/>
                  <a:gd name="T85" fmla="*/ 494 h 664"/>
                  <a:gd name="T86" fmla="*/ 496 w 586"/>
                  <a:gd name="T87" fmla="*/ 468 h 664"/>
                  <a:gd name="T88" fmla="*/ 511 w 586"/>
                  <a:gd name="T89" fmla="*/ 477 h 664"/>
                  <a:gd name="T90" fmla="*/ 529 w 586"/>
                  <a:gd name="T91" fmla="*/ 466 h 664"/>
                  <a:gd name="T92" fmla="*/ 570 w 586"/>
                  <a:gd name="T93" fmla="*/ 418 h 664"/>
                  <a:gd name="T94" fmla="*/ 572 w 586"/>
                  <a:gd name="T95" fmla="*/ 399 h 664"/>
                  <a:gd name="T96" fmla="*/ 565 w 586"/>
                  <a:gd name="T97" fmla="*/ 392 h 664"/>
                  <a:gd name="T98" fmla="*/ 572 w 586"/>
                  <a:gd name="T99" fmla="*/ 376 h 664"/>
                  <a:gd name="T100" fmla="*/ 570 w 586"/>
                  <a:gd name="T101" fmla="*/ 366 h 664"/>
                  <a:gd name="T102" fmla="*/ 577 w 586"/>
                  <a:gd name="T103" fmla="*/ 364 h 664"/>
                  <a:gd name="T104" fmla="*/ 574 w 586"/>
                  <a:gd name="T105" fmla="*/ 333 h 664"/>
                  <a:gd name="T106" fmla="*/ 584 w 586"/>
                  <a:gd name="T107" fmla="*/ 293 h 664"/>
                  <a:gd name="T108" fmla="*/ 579 w 586"/>
                  <a:gd name="T109" fmla="*/ 277 h 664"/>
                  <a:gd name="T110" fmla="*/ 581 w 586"/>
                  <a:gd name="T111" fmla="*/ 265 h 664"/>
                  <a:gd name="T112" fmla="*/ 567 w 586"/>
                  <a:gd name="T113" fmla="*/ 246 h 664"/>
                  <a:gd name="T114" fmla="*/ 572 w 586"/>
                  <a:gd name="T115" fmla="*/ 239 h 664"/>
                  <a:gd name="T116" fmla="*/ 586 w 586"/>
                  <a:gd name="T117" fmla="*/ 232 h 664"/>
                  <a:gd name="T118" fmla="*/ 586 w 586"/>
                  <a:gd name="T119" fmla="*/ 232 h 664"/>
                  <a:gd name="T120" fmla="*/ 548 w 586"/>
                  <a:gd name="T121" fmla="*/ 0 h 664"/>
                  <a:gd name="T122" fmla="*/ 515 w 586"/>
                  <a:gd name="T123" fmla="*/ 1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6" h="664">
                    <a:moveTo>
                      <a:pt x="515" y="12"/>
                    </a:moveTo>
                    <a:lnTo>
                      <a:pt x="397" y="104"/>
                    </a:lnTo>
                    <a:lnTo>
                      <a:pt x="359" y="109"/>
                    </a:lnTo>
                    <a:lnTo>
                      <a:pt x="317" y="130"/>
                    </a:lnTo>
                    <a:lnTo>
                      <a:pt x="272" y="128"/>
                    </a:lnTo>
                    <a:lnTo>
                      <a:pt x="265" y="123"/>
                    </a:lnTo>
                    <a:lnTo>
                      <a:pt x="248" y="125"/>
                    </a:lnTo>
                    <a:lnTo>
                      <a:pt x="237" y="123"/>
                    </a:lnTo>
                    <a:lnTo>
                      <a:pt x="218" y="111"/>
                    </a:lnTo>
                    <a:lnTo>
                      <a:pt x="180" y="102"/>
                    </a:lnTo>
                    <a:lnTo>
                      <a:pt x="0" y="125"/>
                    </a:lnTo>
                    <a:lnTo>
                      <a:pt x="55" y="584"/>
                    </a:lnTo>
                    <a:lnTo>
                      <a:pt x="64" y="577"/>
                    </a:lnTo>
                    <a:lnTo>
                      <a:pt x="83" y="586"/>
                    </a:lnTo>
                    <a:lnTo>
                      <a:pt x="104" y="577"/>
                    </a:lnTo>
                    <a:lnTo>
                      <a:pt x="126" y="591"/>
                    </a:lnTo>
                    <a:lnTo>
                      <a:pt x="142" y="624"/>
                    </a:lnTo>
                    <a:lnTo>
                      <a:pt x="189" y="626"/>
                    </a:lnTo>
                    <a:lnTo>
                      <a:pt x="208" y="645"/>
                    </a:lnTo>
                    <a:lnTo>
                      <a:pt x="222" y="648"/>
                    </a:lnTo>
                    <a:lnTo>
                      <a:pt x="225" y="638"/>
                    </a:lnTo>
                    <a:lnTo>
                      <a:pt x="239" y="631"/>
                    </a:lnTo>
                    <a:lnTo>
                      <a:pt x="270" y="648"/>
                    </a:lnTo>
                    <a:lnTo>
                      <a:pt x="291" y="640"/>
                    </a:lnTo>
                    <a:lnTo>
                      <a:pt x="305" y="619"/>
                    </a:lnTo>
                    <a:lnTo>
                      <a:pt x="322" y="612"/>
                    </a:lnTo>
                    <a:lnTo>
                      <a:pt x="333" y="640"/>
                    </a:lnTo>
                    <a:lnTo>
                      <a:pt x="352" y="645"/>
                    </a:lnTo>
                    <a:lnTo>
                      <a:pt x="371" y="664"/>
                    </a:lnTo>
                    <a:lnTo>
                      <a:pt x="407" y="655"/>
                    </a:lnTo>
                    <a:lnTo>
                      <a:pt x="409" y="629"/>
                    </a:lnTo>
                    <a:lnTo>
                      <a:pt x="421" y="624"/>
                    </a:lnTo>
                    <a:lnTo>
                      <a:pt x="411" y="596"/>
                    </a:lnTo>
                    <a:lnTo>
                      <a:pt x="428" y="551"/>
                    </a:lnTo>
                    <a:lnTo>
                      <a:pt x="444" y="551"/>
                    </a:lnTo>
                    <a:lnTo>
                      <a:pt x="449" y="570"/>
                    </a:lnTo>
                    <a:lnTo>
                      <a:pt x="459" y="558"/>
                    </a:lnTo>
                    <a:lnTo>
                      <a:pt x="468" y="558"/>
                    </a:lnTo>
                    <a:lnTo>
                      <a:pt x="456" y="534"/>
                    </a:lnTo>
                    <a:lnTo>
                      <a:pt x="466" y="529"/>
                    </a:lnTo>
                    <a:lnTo>
                      <a:pt x="463" y="515"/>
                    </a:lnTo>
                    <a:lnTo>
                      <a:pt x="470" y="499"/>
                    </a:lnTo>
                    <a:lnTo>
                      <a:pt x="485" y="494"/>
                    </a:lnTo>
                    <a:lnTo>
                      <a:pt x="496" y="468"/>
                    </a:lnTo>
                    <a:lnTo>
                      <a:pt x="511" y="477"/>
                    </a:lnTo>
                    <a:lnTo>
                      <a:pt x="529" y="466"/>
                    </a:lnTo>
                    <a:lnTo>
                      <a:pt x="570" y="418"/>
                    </a:lnTo>
                    <a:lnTo>
                      <a:pt x="572" y="399"/>
                    </a:lnTo>
                    <a:lnTo>
                      <a:pt x="565" y="392"/>
                    </a:lnTo>
                    <a:lnTo>
                      <a:pt x="572" y="376"/>
                    </a:lnTo>
                    <a:lnTo>
                      <a:pt x="570" y="366"/>
                    </a:lnTo>
                    <a:lnTo>
                      <a:pt x="577" y="364"/>
                    </a:lnTo>
                    <a:lnTo>
                      <a:pt x="574" y="333"/>
                    </a:lnTo>
                    <a:lnTo>
                      <a:pt x="584" y="293"/>
                    </a:lnTo>
                    <a:lnTo>
                      <a:pt x="579" y="277"/>
                    </a:lnTo>
                    <a:lnTo>
                      <a:pt x="581" y="265"/>
                    </a:lnTo>
                    <a:lnTo>
                      <a:pt x="567" y="246"/>
                    </a:lnTo>
                    <a:lnTo>
                      <a:pt x="572" y="239"/>
                    </a:lnTo>
                    <a:lnTo>
                      <a:pt x="586" y="232"/>
                    </a:lnTo>
                    <a:lnTo>
                      <a:pt x="586" y="232"/>
                    </a:lnTo>
                    <a:lnTo>
                      <a:pt x="548" y="0"/>
                    </a:lnTo>
                    <a:lnTo>
                      <a:pt x="515" y="12"/>
                    </a:lnTo>
                    <a:close/>
                  </a:path>
                </a:pathLst>
              </a:custGeom>
              <a:grpFill/>
              <a:ln w="6350">
                <a:solidFill>
                  <a:schemeClr val="tx2"/>
                </a:solidFill>
              </a:ln>
            </p:spPr>
            <p:txBody>
              <a:bodyPr/>
              <a:lstStyle/>
              <a:p>
                <a:endParaRPr lang="en-US" kern="0" dirty="0">
                  <a:solidFill>
                    <a:srgbClr val="000000"/>
                  </a:solidFill>
                </a:endParaRPr>
              </a:p>
            </p:txBody>
          </p:sp>
          <p:sp>
            <p:nvSpPr>
              <p:cNvPr id="62" name="Freeform 126"/>
              <p:cNvSpPr>
                <a:spLocks/>
              </p:cNvSpPr>
              <p:nvPr/>
            </p:nvSpPr>
            <p:spPr bwMode="auto">
              <a:xfrm>
                <a:off x="2766696" y="3573394"/>
                <a:ext cx="55433" cy="61361"/>
              </a:xfrm>
              <a:custGeom>
                <a:avLst/>
                <a:gdLst>
                  <a:gd name="T0" fmla="*/ 21 w 94"/>
                  <a:gd name="T1" fmla="*/ 59 h 104"/>
                  <a:gd name="T2" fmla="*/ 26 w 94"/>
                  <a:gd name="T3" fmla="*/ 59 h 104"/>
                  <a:gd name="T4" fmla="*/ 31 w 94"/>
                  <a:gd name="T5" fmla="*/ 45 h 104"/>
                  <a:gd name="T6" fmla="*/ 52 w 94"/>
                  <a:gd name="T7" fmla="*/ 24 h 104"/>
                  <a:gd name="T8" fmla="*/ 59 w 94"/>
                  <a:gd name="T9" fmla="*/ 26 h 104"/>
                  <a:gd name="T10" fmla="*/ 73 w 94"/>
                  <a:gd name="T11" fmla="*/ 17 h 104"/>
                  <a:gd name="T12" fmla="*/ 80 w 94"/>
                  <a:gd name="T13" fmla="*/ 7 h 104"/>
                  <a:gd name="T14" fmla="*/ 92 w 94"/>
                  <a:gd name="T15" fmla="*/ 0 h 104"/>
                  <a:gd name="T16" fmla="*/ 94 w 94"/>
                  <a:gd name="T17" fmla="*/ 5 h 104"/>
                  <a:gd name="T18" fmla="*/ 92 w 94"/>
                  <a:gd name="T19" fmla="*/ 17 h 104"/>
                  <a:gd name="T20" fmla="*/ 12 w 94"/>
                  <a:gd name="T21" fmla="*/ 102 h 104"/>
                  <a:gd name="T22" fmla="*/ 5 w 94"/>
                  <a:gd name="T23" fmla="*/ 104 h 104"/>
                  <a:gd name="T24" fmla="*/ 0 w 94"/>
                  <a:gd name="T25" fmla="*/ 97 h 104"/>
                  <a:gd name="T26" fmla="*/ 21 w 94"/>
                  <a:gd name="T27" fmla="*/ 66 h 104"/>
                  <a:gd name="T28" fmla="*/ 21 w 94"/>
                  <a:gd name="T29"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04">
                    <a:moveTo>
                      <a:pt x="21" y="59"/>
                    </a:moveTo>
                    <a:lnTo>
                      <a:pt x="26" y="59"/>
                    </a:lnTo>
                    <a:lnTo>
                      <a:pt x="31" y="45"/>
                    </a:lnTo>
                    <a:lnTo>
                      <a:pt x="52" y="24"/>
                    </a:lnTo>
                    <a:lnTo>
                      <a:pt x="59" y="26"/>
                    </a:lnTo>
                    <a:lnTo>
                      <a:pt x="73" y="17"/>
                    </a:lnTo>
                    <a:lnTo>
                      <a:pt x="80" y="7"/>
                    </a:lnTo>
                    <a:lnTo>
                      <a:pt x="92" y="0"/>
                    </a:lnTo>
                    <a:lnTo>
                      <a:pt x="94" y="5"/>
                    </a:lnTo>
                    <a:lnTo>
                      <a:pt x="92" y="17"/>
                    </a:lnTo>
                    <a:lnTo>
                      <a:pt x="12" y="102"/>
                    </a:lnTo>
                    <a:lnTo>
                      <a:pt x="5" y="104"/>
                    </a:lnTo>
                    <a:lnTo>
                      <a:pt x="0" y="97"/>
                    </a:lnTo>
                    <a:lnTo>
                      <a:pt x="21" y="66"/>
                    </a:lnTo>
                    <a:lnTo>
                      <a:pt x="21" y="59"/>
                    </a:lnTo>
                    <a:close/>
                  </a:path>
                </a:pathLst>
              </a:custGeom>
              <a:grpFill/>
              <a:ln w="6350">
                <a:solidFill>
                  <a:schemeClr val="tx2"/>
                </a:solidFill>
              </a:ln>
            </p:spPr>
            <p:txBody>
              <a:bodyPr/>
              <a:lstStyle/>
              <a:p>
                <a:endParaRPr lang="en-US" kern="0" dirty="0">
                  <a:solidFill>
                    <a:srgbClr val="000000"/>
                  </a:solidFill>
                </a:endParaRPr>
              </a:p>
            </p:txBody>
          </p:sp>
          <p:sp>
            <p:nvSpPr>
              <p:cNvPr id="63" name="Freeform 123"/>
              <p:cNvSpPr>
                <a:spLocks/>
              </p:cNvSpPr>
              <p:nvPr/>
            </p:nvSpPr>
            <p:spPr bwMode="auto">
              <a:xfrm>
                <a:off x="1921042" y="2696649"/>
                <a:ext cx="1156435" cy="1125138"/>
              </a:xfrm>
              <a:custGeom>
                <a:avLst/>
                <a:gdLst>
                  <a:gd name="T0" fmla="*/ 59 w 1961"/>
                  <a:gd name="T1" fmla="*/ 837 h 1907"/>
                  <a:gd name="T2" fmla="*/ 236 w 1961"/>
                  <a:gd name="T3" fmla="*/ 1009 h 1907"/>
                  <a:gd name="T4" fmla="*/ 411 w 1961"/>
                  <a:gd name="T5" fmla="*/ 1304 h 1907"/>
                  <a:gd name="T6" fmla="*/ 591 w 1961"/>
                  <a:gd name="T7" fmla="*/ 1177 h 1907"/>
                  <a:gd name="T8" fmla="*/ 855 w 1961"/>
                  <a:gd name="T9" fmla="*/ 1319 h 1907"/>
                  <a:gd name="T10" fmla="*/ 971 w 1961"/>
                  <a:gd name="T11" fmla="*/ 1555 h 1907"/>
                  <a:gd name="T12" fmla="*/ 1106 w 1961"/>
                  <a:gd name="T13" fmla="*/ 1803 h 1907"/>
                  <a:gd name="T14" fmla="*/ 1236 w 1961"/>
                  <a:gd name="T15" fmla="*/ 1867 h 1907"/>
                  <a:gd name="T16" fmla="*/ 1417 w 1961"/>
                  <a:gd name="T17" fmla="*/ 1907 h 1907"/>
                  <a:gd name="T18" fmla="*/ 1389 w 1961"/>
                  <a:gd name="T19" fmla="*/ 1838 h 1907"/>
                  <a:gd name="T20" fmla="*/ 1380 w 1961"/>
                  <a:gd name="T21" fmla="*/ 1722 h 1907"/>
                  <a:gd name="T22" fmla="*/ 1361 w 1961"/>
                  <a:gd name="T23" fmla="*/ 1678 h 1907"/>
                  <a:gd name="T24" fmla="*/ 1377 w 1961"/>
                  <a:gd name="T25" fmla="*/ 1661 h 1907"/>
                  <a:gd name="T26" fmla="*/ 1406 w 1961"/>
                  <a:gd name="T27" fmla="*/ 1604 h 1907"/>
                  <a:gd name="T28" fmla="*/ 1446 w 1961"/>
                  <a:gd name="T29" fmla="*/ 1541 h 1907"/>
                  <a:gd name="T30" fmla="*/ 1427 w 1961"/>
                  <a:gd name="T31" fmla="*/ 1524 h 1907"/>
                  <a:gd name="T32" fmla="*/ 1481 w 1961"/>
                  <a:gd name="T33" fmla="*/ 1491 h 1907"/>
                  <a:gd name="T34" fmla="*/ 1519 w 1961"/>
                  <a:gd name="T35" fmla="*/ 1472 h 1907"/>
                  <a:gd name="T36" fmla="*/ 1514 w 1961"/>
                  <a:gd name="T37" fmla="*/ 1439 h 1907"/>
                  <a:gd name="T38" fmla="*/ 1533 w 1961"/>
                  <a:gd name="T39" fmla="*/ 1425 h 1907"/>
                  <a:gd name="T40" fmla="*/ 1545 w 1961"/>
                  <a:gd name="T41" fmla="*/ 1418 h 1907"/>
                  <a:gd name="T42" fmla="*/ 1564 w 1961"/>
                  <a:gd name="T43" fmla="*/ 1430 h 1907"/>
                  <a:gd name="T44" fmla="*/ 1580 w 1961"/>
                  <a:gd name="T45" fmla="*/ 1413 h 1907"/>
                  <a:gd name="T46" fmla="*/ 1635 w 1961"/>
                  <a:gd name="T47" fmla="*/ 1418 h 1907"/>
                  <a:gd name="T48" fmla="*/ 1576 w 1961"/>
                  <a:gd name="T49" fmla="*/ 1453 h 1907"/>
                  <a:gd name="T50" fmla="*/ 1725 w 1961"/>
                  <a:gd name="T51" fmla="*/ 1380 h 1907"/>
                  <a:gd name="T52" fmla="*/ 1758 w 1961"/>
                  <a:gd name="T53" fmla="*/ 1224 h 1907"/>
                  <a:gd name="T54" fmla="*/ 1774 w 1961"/>
                  <a:gd name="T55" fmla="*/ 1252 h 1907"/>
                  <a:gd name="T56" fmla="*/ 1774 w 1961"/>
                  <a:gd name="T57" fmla="*/ 1274 h 1907"/>
                  <a:gd name="T58" fmla="*/ 1916 w 1961"/>
                  <a:gd name="T59" fmla="*/ 1231 h 1907"/>
                  <a:gd name="T60" fmla="*/ 1923 w 1961"/>
                  <a:gd name="T61" fmla="*/ 1181 h 1907"/>
                  <a:gd name="T62" fmla="*/ 1932 w 1961"/>
                  <a:gd name="T63" fmla="*/ 1130 h 1907"/>
                  <a:gd name="T64" fmla="*/ 1930 w 1961"/>
                  <a:gd name="T65" fmla="*/ 1082 h 1907"/>
                  <a:gd name="T66" fmla="*/ 1958 w 1961"/>
                  <a:gd name="T67" fmla="*/ 1014 h 1907"/>
                  <a:gd name="T68" fmla="*/ 1954 w 1961"/>
                  <a:gd name="T69" fmla="*/ 988 h 1907"/>
                  <a:gd name="T70" fmla="*/ 1951 w 1961"/>
                  <a:gd name="T71" fmla="*/ 969 h 1907"/>
                  <a:gd name="T72" fmla="*/ 1939 w 1961"/>
                  <a:gd name="T73" fmla="*/ 938 h 1907"/>
                  <a:gd name="T74" fmla="*/ 1911 w 1961"/>
                  <a:gd name="T75" fmla="*/ 900 h 1907"/>
                  <a:gd name="T76" fmla="*/ 1878 w 1961"/>
                  <a:gd name="T77" fmla="*/ 830 h 1907"/>
                  <a:gd name="T78" fmla="*/ 1821 w 1961"/>
                  <a:gd name="T79" fmla="*/ 555 h 1907"/>
                  <a:gd name="T80" fmla="*/ 1734 w 1961"/>
                  <a:gd name="T81" fmla="*/ 504 h 1907"/>
                  <a:gd name="T82" fmla="*/ 1654 w 1961"/>
                  <a:gd name="T83" fmla="*/ 501 h 1907"/>
                  <a:gd name="T84" fmla="*/ 1618 w 1961"/>
                  <a:gd name="T85" fmla="*/ 506 h 1907"/>
                  <a:gd name="T86" fmla="*/ 1557 w 1961"/>
                  <a:gd name="T87" fmla="*/ 522 h 1907"/>
                  <a:gd name="T88" fmla="*/ 1526 w 1961"/>
                  <a:gd name="T89" fmla="*/ 518 h 1907"/>
                  <a:gd name="T90" fmla="*/ 1429 w 1961"/>
                  <a:gd name="T91" fmla="*/ 504 h 1907"/>
                  <a:gd name="T92" fmla="*/ 1410 w 1961"/>
                  <a:gd name="T93" fmla="*/ 515 h 1907"/>
                  <a:gd name="T94" fmla="*/ 1373 w 1961"/>
                  <a:gd name="T95" fmla="*/ 496 h 1907"/>
                  <a:gd name="T96" fmla="*/ 1349 w 1961"/>
                  <a:gd name="T97" fmla="*/ 480 h 1907"/>
                  <a:gd name="T98" fmla="*/ 1302 w 1961"/>
                  <a:gd name="T99" fmla="*/ 480 h 1907"/>
                  <a:gd name="T100" fmla="*/ 1245 w 1961"/>
                  <a:gd name="T101" fmla="*/ 452 h 1907"/>
                  <a:gd name="T102" fmla="*/ 1188 w 1961"/>
                  <a:gd name="T103" fmla="*/ 449 h 1907"/>
                  <a:gd name="T104" fmla="*/ 1122 w 1961"/>
                  <a:gd name="T105" fmla="*/ 411 h 1907"/>
                  <a:gd name="T106" fmla="*/ 1073 w 1961"/>
                  <a:gd name="T107" fmla="*/ 397 h 1907"/>
                  <a:gd name="T108" fmla="*/ 1009 w 1961"/>
                  <a:gd name="T109" fmla="*/ 366 h 1907"/>
                  <a:gd name="T110" fmla="*/ 536 w 1961"/>
                  <a:gd name="T111" fmla="*/ 792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1" h="1907">
                    <a:moveTo>
                      <a:pt x="7" y="773"/>
                    </a:moveTo>
                    <a:lnTo>
                      <a:pt x="45" y="799"/>
                    </a:lnTo>
                    <a:lnTo>
                      <a:pt x="59" y="837"/>
                    </a:lnTo>
                    <a:lnTo>
                      <a:pt x="92" y="855"/>
                    </a:lnTo>
                    <a:lnTo>
                      <a:pt x="114" y="893"/>
                    </a:lnTo>
                    <a:lnTo>
                      <a:pt x="236" y="1009"/>
                    </a:lnTo>
                    <a:lnTo>
                      <a:pt x="262" y="1151"/>
                    </a:lnTo>
                    <a:lnTo>
                      <a:pt x="298" y="1205"/>
                    </a:lnTo>
                    <a:lnTo>
                      <a:pt x="411" y="1304"/>
                    </a:lnTo>
                    <a:lnTo>
                      <a:pt x="475" y="1323"/>
                    </a:lnTo>
                    <a:lnTo>
                      <a:pt x="560" y="1189"/>
                    </a:lnTo>
                    <a:lnTo>
                      <a:pt x="591" y="1177"/>
                    </a:lnTo>
                    <a:lnTo>
                      <a:pt x="621" y="1189"/>
                    </a:lnTo>
                    <a:lnTo>
                      <a:pt x="747" y="1191"/>
                    </a:lnTo>
                    <a:lnTo>
                      <a:pt x="855" y="1319"/>
                    </a:lnTo>
                    <a:lnTo>
                      <a:pt x="905" y="1451"/>
                    </a:lnTo>
                    <a:lnTo>
                      <a:pt x="950" y="1503"/>
                    </a:lnTo>
                    <a:lnTo>
                      <a:pt x="971" y="1555"/>
                    </a:lnTo>
                    <a:lnTo>
                      <a:pt x="1021" y="1590"/>
                    </a:lnTo>
                    <a:lnTo>
                      <a:pt x="1058" y="1727"/>
                    </a:lnTo>
                    <a:lnTo>
                      <a:pt x="1106" y="1803"/>
                    </a:lnTo>
                    <a:lnTo>
                      <a:pt x="1151" y="1836"/>
                    </a:lnTo>
                    <a:lnTo>
                      <a:pt x="1193" y="1841"/>
                    </a:lnTo>
                    <a:lnTo>
                      <a:pt x="1236" y="1867"/>
                    </a:lnTo>
                    <a:lnTo>
                      <a:pt x="1314" y="1874"/>
                    </a:lnTo>
                    <a:lnTo>
                      <a:pt x="1368" y="1900"/>
                    </a:lnTo>
                    <a:lnTo>
                      <a:pt x="1417" y="1907"/>
                    </a:lnTo>
                    <a:lnTo>
                      <a:pt x="1420" y="1900"/>
                    </a:lnTo>
                    <a:lnTo>
                      <a:pt x="1408" y="1890"/>
                    </a:lnTo>
                    <a:lnTo>
                      <a:pt x="1389" y="1838"/>
                    </a:lnTo>
                    <a:lnTo>
                      <a:pt x="1387" y="1833"/>
                    </a:lnTo>
                    <a:lnTo>
                      <a:pt x="1368" y="1730"/>
                    </a:lnTo>
                    <a:lnTo>
                      <a:pt x="1380" y="1722"/>
                    </a:lnTo>
                    <a:lnTo>
                      <a:pt x="1382" y="1687"/>
                    </a:lnTo>
                    <a:lnTo>
                      <a:pt x="1377" y="1682"/>
                    </a:lnTo>
                    <a:lnTo>
                      <a:pt x="1361" y="1678"/>
                    </a:lnTo>
                    <a:lnTo>
                      <a:pt x="1351" y="1673"/>
                    </a:lnTo>
                    <a:lnTo>
                      <a:pt x="1356" y="1663"/>
                    </a:lnTo>
                    <a:lnTo>
                      <a:pt x="1377" y="1661"/>
                    </a:lnTo>
                    <a:lnTo>
                      <a:pt x="1384" y="1670"/>
                    </a:lnTo>
                    <a:lnTo>
                      <a:pt x="1399" y="1661"/>
                    </a:lnTo>
                    <a:lnTo>
                      <a:pt x="1406" y="1604"/>
                    </a:lnTo>
                    <a:lnTo>
                      <a:pt x="1389" y="1576"/>
                    </a:lnTo>
                    <a:lnTo>
                      <a:pt x="1429" y="1569"/>
                    </a:lnTo>
                    <a:lnTo>
                      <a:pt x="1446" y="1541"/>
                    </a:lnTo>
                    <a:lnTo>
                      <a:pt x="1443" y="1533"/>
                    </a:lnTo>
                    <a:lnTo>
                      <a:pt x="1427" y="1538"/>
                    </a:lnTo>
                    <a:lnTo>
                      <a:pt x="1427" y="1524"/>
                    </a:lnTo>
                    <a:lnTo>
                      <a:pt x="1455" y="1507"/>
                    </a:lnTo>
                    <a:lnTo>
                      <a:pt x="1465" y="1510"/>
                    </a:lnTo>
                    <a:lnTo>
                      <a:pt x="1481" y="1491"/>
                    </a:lnTo>
                    <a:lnTo>
                      <a:pt x="1486" y="1481"/>
                    </a:lnTo>
                    <a:lnTo>
                      <a:pt x="1491" y="1474"/>
                    </a:lnTo>
                    <a:lnTo>
                      <a:pt x="1519" y="1472"/>
                    </a:lnTo>
                    <a:lnTo>
                      <a:pt x="1528" y="1465"/>
                    </a:lnTo>
                    <a:lnTo>
                      <a:pt x="1531" y="1453"/>
                    </a:lnTo>
                    <a:lnTo>
                      <a:pt x="1514" y="1439"/>
                    </a:lnTo>
                    <a:lnTo>
                      <a:pt x="1517" y="1427"/>
                    </a:lnTo>
                    <a:lnTo>
                      <a:pt x="1519" y="1418"/>
                    </a:lnTo>
                    <a:lnTo>
                      <a:pt x="1533" y="1425"/>
                    </a:lnTo>
                    <a:lnTo>
                      <a:pt x="1543" y="1432"/>
                    </a:lnTo>
                    <a:lnTo>
                      <a:pt x="1545" y="1432"/>
                    </a:lnTo>
                    <a:lnTo>
                      <a:pt x="1545" y="1418"/>
                    </a:lnTo>
                    <a:lnTo>
                      <a:pt x="1550" y="1413"/>
                    </a:lnTo>
                    <a:lnTo>
                      <a:pt x="1554" y="1415"/>
                    </a:lnTo>
                    <a:lnTo>
                      <a:pt x="1564" y="1430"/>
                    </a:lnTo>
                    <a:lnTo>
                      <a:pt x="1566" y="1430"/>
                    </a:lnTo>
                    <a:lnTo>
                      <a:pt x="1576" y="1425"/>
                    </a:lnTo>
                    <a:lnTo>
                      <a:pt x="1580" y="1413"/>
                    </a:lnTo>
                    <a:lnTo>
                      <a:pt x="1585" y="1408"/>
                    </a:lnTo>
                    <a:lnTo>
                      <a:pt x="1590" y="1434"/>
                    </a:lnTo>
                    <a:lnTo>
                      <a:pt x="1635" y="1418"/>
                    </a:lnTo>
                    <a:lnTo>
                      <a:pt x="1642" y="1420"/>
                    </a:lnTo>
                    <a:lnTo>
                      <a:pt x="1640" y="1425"/>
                    </a:lnTo>
                    <a:lnTo>
                      <a:pt x="1576" y="1453"/>
                    </a:lnTo>
                    <a:lnTo>
                      <a:pt x="1571" y="1460"/>
                    </a:lnTo>
                    <a:lnTo>
                      <a:pt x="1578" y="1463"/>
                    </a:lnTo>
                    <a:lnTo>
                      <a:pt x="1725" y="1380"/>
                    </a:lnTo>
                    <a:lnTo>
                      <a:pt x="1746" y="1323"/>
                    </a:lnTo>
                    <a:lnTo>
                      <a:pt x="1748" y="1233"/>
                    </a:lnTo>
                    <a:lnTo>
                      <a:pt x="1758" y="1224"/>
                    </a:lnTo>
                    <a:lnTo>
                      <a:pt x="1767" y="1219"/>
                    </a:lnTo>
                    <a:lnTo>
                      <a:pt x="1772" y="1219"/>
                    </a:lnTo>
                    <a:lnTo>
                      <a:pt x="1774" y="1252"/>
                    </a:lnTo>
                    <a:lnTo>
                      <a:pt x="1795" y="1252"/>
                    </a:lnTo>
                    <a:lnTo>
                      <a:pt x="1791" y="1264"/>
                    </a:lnTo>
                    <a:lnTo>
                      <a:pt x="1774" y="1274"/>
                    </a:lnTo>
                    <a:lnTo>
                      <a:pt x="1779" y="1276"/>
                    </a:lnTo>
                    <a:lnTo>
                      <a:pt x="1866" y="1233"/>
                    </a:lnTo>
                    <a:lnTo>
                      <a:pt x="1916" y="1231"/>
                    </a:lnTo>
                    <a:lnTo>
                      <a:pt x="1899" y="1215"/>
                    </a:lnTo>
                    <a:lnTo>
                      <a:pt x="1916" y="1200"/>
                    </a:lnTo>
                    <a:lnTo>
                      <a:pt x="1923" y="1181"/>
                    </a:lnTo>
                    <a:lnTo>
                      <a:pt x="1932" y="1167"/>
                    </a:lnTo>
                    <a:lnTo>
                      <a:pt x="1937" y="1153"/>
                    </a:lnTo>
                    <a:lnTo>
                      <a:pt x="1932" y="1130"/>
                    </a:lnTo>
                    <a:lnTo>
                      <a:pt x="1928" y="1118"/>
                    </a:lnTo>
                    <a:lnTo>
                      <a:pt x="1935" y="1101"/>
                    </a:lnTo>
                    <a:lnTo>
                      <a:pt x="1930" y="1082"/>
                    </a:lnTo>
                    <a:lnTo>
                      <a:pt x="1954" y="1035"/>
                    </a:lnTo>
                    <a:lnTo>
                      <a:pt x="1951" y="1023"/>
                    </a:lnTo>
                    <a:lnTo>
                      <a:pt x="1958" y="1014"/>
                    </a:lnTo>
                    <a:lnTo>
                      <a:pt x="1951" y="1002"/>
                    </a:lnTo>
                    <a:lnTo>
                      <a:pt x="1961" y="997"/>
                    </a:lnTo>
                    <a:lnTo>
                      <a:pt x="1954" y="988"/>
                    </a:lnTo>
                    <a:lnTo>
                      <a:pt x="1956" y="971"/>
                    </a:lnTo>
                    <a:lnTo>
                      <a:pt x="1951" y="969"/>
                    </a:lnTo>
                    <a:lnTo>
                      <a:pt x="1951" y="969"/>
                    </a:lnTo>
                    <a:lnTo>
                      <a:pt x="1947" y="969"/>
                    </a:lnTo>
                    <a:lnTo>
                      <a:pt x="1935" y="948"/>
                    </a:lnTo>
                    <a:lnTo>
                      <a:pt x="1939" y="938"/>
                    </a:lnTo>
                    <a:lnTo>
                      <a:pt x="1923" y="919"/>
                    </a:lnTo>
                    <a:lnTo>
                      <a:pt x="1928" y="912"/>
                    </a:lnTo>
                    <a:lnTo>
                      <a:pt x="1911" y="900"/>
                    </a:lnTo>
                    <a:lnTo>
                      <a:pt x="1914" y="879"/>
                    </a:lnTo>
                    <a:lnTo>
                      <a:pt x="1909" y="865"/>
                    </a:lnTo>
                    <a:lnTo>
                      <a:pt x="1878" y="830"/>
                    </a:lnTo>
                    <a:lnTo>
                      <a:pt x="1871" y="555"/>
                    </a:lnTo>
                    <a:lnTo>
                      <a:pt x="1850" y="548"/>
                    </a:lnTo>
                    <a:lnTo>
                      <a:pt x="1821" y="555"/>
                    </a:lnTo>
                    <a:lnTo>
                      <a:pt x="1810" y="541"/>
                    </a:lnTo>
                    <a:lnTo>
                      <a:pt x="1751" y="522"/>
                    </a:lnTo>
                    <a:lnTo>
                      <a:pt x="1734" y="504"/>
                    </a:lnTo>
                    <a:lnTo>
                      <a:pt x="1699" y="485"/>
                    </a:lnTo>
                    <a:lnTo>
                      <a:pt x="1682" y="504"/>
                    </a:lnTo>
                    <a:lnTo>
                      <a:pt x="1654" y="501"/>
                    </a:lnTo>
                    <a:lnTo>
                      <a:pt x="1647" y="489"/>
                    </a:lnTo>
                    <a:lnTo>
                      <a:pt x="1618" y="499"/>
                    </a:lnTo>
                    <a:lnTo>
                      <a:pt x="1618" y="506"/>
                    </a:lnTo>
                    <a:lnTo>
                      <a:pt x="1595" y="499"/>
                    </a:lnTo>
                    <a:lnTo>
                      <a:pt x="1566" y="511"/>
                    </a:lnTo>
                    <a:lnTo>
                      <a:pt x="1557" y="522"/>
                    </a:lnTo>
                    <a:lnTo>
                      <a:pt x="1543" y="522"/>
                    </a:lnTo>
                    <a:lnTo>
                      <a:pt x="1540" y="532"/>
                    </a:lnTo>
                    <a:lnTo>
                      <a:pt x="1526" y="518"/>
                    </a:lnTo>
                    <a:lnTo>
                      <a:pt x="1486" y="506"/>
                    </a:lnTo>
                    <a:lnTo>
                      <a:pt x="1472" y="492"/>
                    </a:lnTo>
                    <a:lnTo>
                      <a:pt x="1429" y="504"/>
                    </a:lnTo>
                    <a:lnTo>
                      <a:pt x="1432" y="511"/>
                    </a:lnTo>
                    <a:lnTo>
                      <a:pt x="1420" y="527"/>
                    </a:lnTo>
                    <a:lnTo>
                      <a:pt x="1410" y="515"/>
                    </a:lnTo>
                    <a:lnTo>
                      <a:pt x="1413" y="496"/>
                    </a:lnTo>
                    <a:lnTo>
                      <a:pt x="1377" y="511"/>
                    </a:lnTo>
                    <a:lnTo>
                      <a:pt x="1373" y="496"/>
                    </a:lnTo>
                    <a:lnTo>
                      <a:pt x="1356" y="496"/>
                    </a:lnTo>
                    <a:lnTo>
                      <a:pt x="1354" y="482"/>
                    </a:lnTo>
                    <a:lnTo>
                      <a:pt x="1349" y="480"/>
                    </a:lnTo>
                    <a:lnTo>
                      <a:pt x="1314" y="501"/>
                    </a:lnTo>
                    <a:lnTo>
                      <a:pt x="1302" y="496"/>
                    </a:lnTo>
                    <a:lnTo>
                      <a:pt x="1302" y="480"/>
                    </a:lnTo>
                    <a:lnTo>
                      <a:pt x="1283" y="473"/>
                    </a:lnTo>
                    <a:lnTo>
                      <a:pt x="1283" y="449"/>
                    </a:lnTo>
                    <a:lnTo>
                      <a:pt x="1245" y="452"/>
                    </a:lnTo>
                    <a:lnTo>
                      <a:pt x="1229" y="463"/>
                    </a:lnTo>
                    <a:lnTo>
                      <a:pt x="1210" y="447"/>
                    </a:lnTo>
                    <a:lnTo>
                      <a:pt x="1188" y="449"/>
                    </a:lnTo>
                    <a:lnTo>
                      <a:pt x="1155" y="435"/>
                    </a:lnTo>
                    <a:lnTo>
                      <a:pt x="1127" y="435"/>
                    </a:lnTo>
                    <a:lnTo>
                      <a:pt x="1122" y="411"/>
                    </a:lnTo>
                    <a:lnTo>
                      <a:pt x="1101" y="390"/>
                    </a:lnTo>
                    <a:lnTo>
                      <a:pt x="1094" y="404"/>
                    </a:lnTo>
                    <a:lnTo>
                      <a:pt x="1073" y="397"/>
                    </a:lnTo>
                    <a:lnTo>
                      <a:pt x="1061" y="402"/>
                    </a:lnTo>
                    <a:lnTo>
                      <a:pt x="1028" y="369"/>
                    </a:lnTo>
                    <a:lnTo>
                      <a:pt x="1009" y="366"/>
                    </a:lnTo>
                    <a:lnTo>
                      <a:pt x="1023" y="26"/>
                    </a:lnTo>
                    <a:lnTo>
                      <a:pt x="595" y="0"/>
                    </a:lnTo>
                    <a:lnTo>
                      <a:pt x="536" y="792"/>
                    </a:lnTo>
                    <a:lnTo>
                      <a:pt x="0" y="742"/>
                    </a:lnTo>
                    <a:lnTo>
                      <a:pt x="7" y="773"/>
                    </a:lnTo>
                    <a:close/>
                  </a:path>
                </a:pathLst>
              </a:custGeom>
              <a:grpFill/>
              <a:ln w="6350">
                <a:solidFill>
                  <a:schemeClr val="tx2"/>
                </a:solidFill>
              </a:ln>
            </p:spPr>
            <p:txBody>
              <a:bodyPr/>
              <a:lstStyle/>
              <a:p>
                <a:endParaRPr lang="en-US" kern="0" dirty="0">
                  <a:solidFill>
                    <a:srgbClr val="000000"/>
                  </a:solidFill>
                </a:endParaRPr>
              </a:p>
            </p:txBody>
          </p:sp>
          <p:sp>
            <p:nvSpPr>
              <p:cNvPr id="64" name="Freeform 104"/>
              <p:cNvSpPr>
                <a:spLocks/>
              </p:cNvSpPr>
              <p:nvPr/>
            </p:nvSpPr>
            <p:spPr bwMode="auto">
              <a:xfrm>
                <a:off x="2770824" y="1378581"/>
                <a:ext cx="526618" cy="608884"/>
              </a:xfrm>
              <a:custGeom>
                <a:avLst/>
                <a:gdLst>
                  <a:gd name="T0" fmla="*/ 893 w 893"/>
                  <a:gd name="T1" fmla="*/ 222 h 1032"/>
                  <a:gd name="T2" fmla="*/ 884 w 893"/>
                  <a:gd name="T3" fmla="*/ 224 h 1032"/>
                  <a:gd name="T4" fmla="*/ 806 w 893"/>
                  <a:gd name="T5" fmla="*/ 212 h 1032"/>
                  <a:gd name="T6" fmla="*/ 796 w 893"/>
                  <a:gd name="T7" fmla="*/ 212 h 1032"/>
                  <a:gd name="T8" fmla="*/ 758 w 893"/>
                  <a:gd name="T9" fmla="*/ 200 h 1032"/>
                  <a:gd name="T10" fmla="*/ 711 w 893"/>
                  <a:gd name="T11" fmla="*/ 219 h 1032"/>
                  <a:gd name="T12" fmla="*/ 697 w 893"/>
                  <a:gd name="T13" fmla="*/ 222 h 1032"/>
                  <a:gd name="T14" fmla="*/ 671 w 893"/>
                  <a:gd name="T15" fmla="*/ 210 h 1032"/>
                  <a:gd name="T16" fmla="*/ 626 w 893"/>
                  <a:gd name="T17" fmla="*/ 184 h 1032"/>
                  <a:gd name="T18" fmla="*/ 579 w 893"/>
                  <a:gd name="T19" fmla="*/ 160 h 1032"/>
                  <a:gd name="T20" fmla="*/ 524 w 893"/>
                  <a:gd name="T21" fmla="*/ 127 h 1032"/>
                  <a:gd name="T22" fmla="*/ 451 w 893"/>
                  <a:gd name="T23" fmla="*/ 137 h 1032"/>
                  <a:gd name="T24" fmla="*/ 430 w 893"/>
                  <a:gd name="T25" fmla="*/ 139 h 1032"/>
                  <a:gd name="T26" fmla="*/ 413 w 893"/>
                  <a:gd name="T27" fmla="*/ 134 h 1032"/>
                  <a:gd name="T28" fmla="*/ 409 w 893"/>
                  <a:gd name="T29" fmla="*/ 127 h 1032"/>
                  <a:gd name="T30" fmla="*/ 357 w 893"/>
                  <a:gd name="T31" fmla="*/ 115 h 1032"/>
                  <a:gd name="T32" fmla="*/ 340 w 893"/>
                  <a:gd name="T33" fmla="*/ 118 h 1032"/>
                  <a:gd name="T34" fmla="*/ 336 w 893"/>
                  <a:gd name="T35" fmla="*/ 115 h 1032"/>
                  <a:gd name="T36" fmla="*/ 319 w 893"/>
                  <a:gd name="T37" fmla="*/ 115 h 1032"/>
                  <a:gd name="T38" fmla="*/ 300 w 893"/>
                  <a:gd name="T39" fmla="*/ 73 h 1032"/>
                  <a:gd name="T40" fmla="*/ 269 w 893"/>
                  <a:gd name="T41" fmla="*/ 2 h 1032"/>
                  <a:gd name="T42" fmla="*/ 246 w 893"/>
                  <a:gd name="T43" fmla="*/ 75 h 1032"/>
                  <a:gd name="T44" fmla="*/ 17 w 893"/>
                  <a:gd name="T45" fmla="*/ 127 h 1032"/>
                  <a:gd name="T46" fmla="*/ 10 w 893"/>
                  <a:gd name="T47" fmla="*/ 215 h 1032"/>
                  <a:gd name="T48" fmla="*/ 47 w 893"/>
                  <a:gd name="T49" fmla="*/ 430 h 1032"/>
                  <a:gd name="T50" fmla="*/ 47 w 893"/>
                  <a:gd name="T51" fmla="*/ 479 h 1032"/>
                  <a:gd name="T52" fmla="*/ 71 w 893"/>
                  <a:gd name="T53" fmla="*/ 536 h 1032"/>
                  <a:gd name="T54" fmla="*/ 73 w 893"/>
                  <a:gd name="T55" fmla="*/ 621 h 1032"/>
                  <a:gd name="T56" fmla="*/ 43 w 893"/>
                  <a:gd name="T57" fmla="*/ 654 h 1032"/>
                  <a:gd name="T58" fmla="*/ 59 w 893"/>
                  <a:gd name="T59" fmla="*/ 696 h 1032"/>
                  <a:gd name="T60" fmla="*/ 90 w 893"/>
                  <a:gd name="T61" fmla="*/ 715 h 1032"/>
                  <a:gd name="T62" fmla="*/ 754 w 893"/>
                  <a:gd name="T63" fmla="*/ 1018 h 1032"/>
                  <a:gd name="T64" fmla="*/ 735 w 893"/>
                  <a:gd name="T65" fmla="*/ 945 h 1032"/>
                  <a:gd name="T66" fmla="*/ 664 w 893"/>
                  <a:gd name="T67" fmla="*/ 883 h 1032"/>
                  <a:gd name="T68" fmla="*/ 619 w 893"/>
                  <a:gd name="T69" fmla="*/ 845 h 1032"/>
                  <a:gd name="T70" fmla="*/ 584 w 893"/>
                  <a:gd name="T71" fmla="*/ 831 h 1032"/>
                  <a:gd name="T72" fmla="*/ 543 w 893"/>
                  <a:gd name="T73" fmla="*/ 805 h 1032"/>
                  <a:gd name="T74" fmla="*/ 543 w 893"/>
                  <a:gd name="T75" fmla="*/ 751 h 1032"/>
                  <a:gd name="T76" fmla="*/ 548 w 893"/>
                  <a:gd name="T77" fmla="*/ 711 h 1032"/>
                  <a:gd name="T78" fmla="*/ 546 w 893"/>
                  <a:gd name="T79" fmla="*/ 663 h 1032"/>
                  <a:gd name="T80" fmla="*/ 529 w 893"/>
                  <a:gd name="T81" fmla="*/ 637 h 1032"/>
                  <a:gd name="T82" fmla="*/ 550 w 893"/>
                  <a:gd name="T83" fmla="*/ 602 h 1032"/>
                  <a:gd name="T84" fmla="*/ 600 w 893"/>
                  <a:gd name="T85" fmla="*/ 569 h 1032"/>
                  <a:gd name="T86" fmla="*/ 605 w 893"/>
                  <a:gd name="T87" fmla="*/ 467 h 1032"/>
                  <a:gd name="T88" fmla="*/ 624 w 893"/>
                  <a:gd name="T89" fmla="*/ 460 h 1032"/>
                  <a:gd name="T90" fmla="*/ 848 w 893"/>
                  <a:gd name="T91" fmla="*/ 26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93" h="1032">
                    <a:moveTo>
                      <a:pt x="848" y="269"/>
                    </a:moveTo>
                    <a:lnTo>
                      <a:pt x="893" y="222"/>
                    </a:lnTo>
                    <a:lnTo>
                      <a:pt x="893" y="222"/>
                    </a:lnTo>
                    <a:lnTo>
                      <a:pt x="884" y="224"/>
                    </a:lnTo>
                    <a:lnTo>
                      <a:pt x="853" y="210"/>
                    </a:lnTo>
                    <a:lnTo>
                      <a:pt x="806" y="212"/>
                    </a:lnTo>
                    <a:lnTo>
                      <a:pt x="796" y="212"/>
                    </a:lnTo>
                    <a:lnTo>
                      <a:pt x="796" y="212"/>
                    </a:lnTo>
                    <a:lnTo>
                      <a:pt x="796" y="212"/>
                    </a:lnTo>
                    <a:lnTo>
                      <a:pt x="758" y="200"/>
                    </a:lnTo>
                    <a:lnTo>
                      <a:pt x="737" y="203"/>
                    </a:lnTo>
                    <a:lnTo>
                      <a:pt x="711" y="219"/>
                    </a:lnTo>
                    <a:lnTo>
                      <a:pt x="697" y="222"/>
                    </a:lnTo>
                    <a:lnTo>
                      <a:pt x="697" y="222"/>
                    </a:lnTo>
                    <a:lnTo>
                      <a:pt x="697" y="222"/>
                    </a:lnTo>
                    <a:lnTo>
                      <a:pt x="671" y="210"/>
                    </a:lnTo>
                    <a:lnTo>
                      <a:pt x="652" y="191"/>
                    </a:lnTo>
                    <a:lnTo>
                      <a:pt x="626" y="184"/>
                    </a:lnTo>
                    <a:lnTo>
                      <a:pt x="610" y="172"/>
                    </a:lnTo>
                    <a:lnTo>
                      <a:pt x="579" y="160"/>
                    </a:lnTo>
                    <a:lnTo>
                      <a:pt x="567" y="146"/>
                    </a:lnTo>
                    <a:lnTo>
                      <a:pt x="524" y="127"/>
                    </a:lnTo>
                    <a:lnTo>
                      <a:pt x="470" y="125"/>
                    </a:lnTo>
                    <a:lnTo>
                      <a:pt x="451" y="137"/>
                    </a:lnTo>
                    <a:lnTo>
                      <a:pt x="430" y="139"/>
                    </a:lnTo>
                    <a:lnTo>
                      <a:pt x="430" y="139"/>
                    </a:lnTo>
                    <a:lnTo>
                      <a:pt x="430" y="139"/>
                    </a:lnTo>
                    <a:lnTo>
                      <a:pt x="413" y="134"/>
                    </a:lnTo>
                    <a:lnTo>
                      <a:pt x="413" y="132"/>
                    </a:lnTo>
                    <a:lnTo>
                      <a:pt x="409" y="127"/>
                    </a:lnTo>
                    <a:lnTo>
                      <a:pt x="371" y="113"/>
                    </a:lnTo>
                    <a:lnTo>
                      <a:pt x="357" y="115"/>
                    </a:lnTo>
                    <a:lnTo>
                      <a:pt x="340" y="118"/>
                    </a:lnTo>
                    <a:lnTo>
                      <a:pt x="340" y="118"/>
                    </a:lnTo>
                    <a:lnTo>
                      <a:pt x="340" y="118"/>
                    </a:lnTo>
                    <a:lnTo>
                      <a:pt x="336" y="115"/>
                    </a:lnTo>
                    <a:lnTo>
                      <a:pt x="319" y="115"/>
                    </a:lnTo>
                    <a:lnTo>
                      <a:pt x="319" y="115"/>
                    </a:lnTo>
                    <a:lnTo>
                      <a:pt x="319" y="115"/>
                    </a:lnTo>
                    <a:lnTo>
                      <a:pt x="300" y="73"/>
                    </a:lnTo>
                    <a:lnTo>
                      <a:pt x="295" y="68"/>
                    </a:lnTo>
                    <a:lnTo>
                      <a:pt x="269" y="2"/>
                    </a:lnTo>
                    <a:lnTo>
                      <a:pt x="246" y="0"/>
                    </a:lnTo>
                    <a:lnTo>
                      <a:pt x="246" y="75"/>
                    </a:lnTo>
                    <a:lnTo>
                      <a:pt x="0" y="75"/>
                    </a:lnTo>
                    <a:lnTo>
                      <a:pt x="17" y="127"/>
                    </a:lnTo>
                    <a:lnTo>
                      <a:pt x="10" y="146"/>
                    </a:lnTo>
                    <a:lnTo>
                      <a:pt x="10" y="215"/>
                    </a:lnTo>
                    <a:lnTo>
                      <a:pt x="43" y="311"/>
                    </a:lnTo>
                    <a:lnTo>
                      <a:pt x="47" y="430"/>
                    </a:lnTo>
                    <a:lnTo>
                      <a:pt x="52" y="432"/>
                    </a:lnTo>
                    <a:lnTo>
                      <a:pt x="47" y="479"/>
                    </a:lnTo>
                    <a:lnTo>
                      <a:pt x="57" y="515"/>
                    </a:lnTo>
                    <a:lnTo>
                      <a:pt x="71" y="536"/>
                    </a:lnTo>
                    <a:lnTo>
                      <a:pt x="76" y="602"/>
                    </a:lnTo>
                    <a:lnTo>
                      <a:pt x="73" y="621"/>
                    </a:lnTo>
                    <a:lnTo>
                      <a:pt x="64" y="637"/>
                    </a:lnTo>
                    <a:lnTo>
                      <a:pt x="43" y="654"/>
                    </a:lnTo>
                    <a:lnTo>
                      <a:pt x="38" y="663"/>
                    </a:lnTo>
                    <a:lnTo>
                      <a:pt x="59" y="696"/>
                    </a:lnTo>
                    <a:lnTo>
                      <a:pt x="78" y="701"/>
                    </a:lnTo>
                    <a:lnTo>
                      <a:pt x="90" y="715"/>
                    </a:lnTo>
                    <a:lnTo>
                      <a:pt x="87" y="1032"/>
                    </a:lnTo>
                    <a:lnTo>
                      <a:pt x="754" y="1018"/>
                    </a:lnTo>
                    <a:lnTo>
                      <a:pt x="747" y="968"/>
                    </a:lnTo>
                    <a:lnTo>
                      <a:pt x="735" y="945"/>
                    </a:lnTo>
                    <a:lnTo>
                      <a:pt x="676" y="904"/>
                    </a:lnTo>
                    <a:lnTo>
                      <a:pt x="664" y="883"/>
                    </a:lnTo>
                    <a:lnTo>
                      <a:pt x="638" y="855"/>
                    </a:lnTo>
                    <a:lnTo>
                      <a:pt x="619" y="845"/>
                    </a:lnTo>
                    <a:lnTo>
                      <a:pt x="598" y="848"/>
                    </a:lnTo>
                    <a:lnTo>
                      <a:pt x="584" y="831"/>
                    </a:lnTo>
                    <a:lnTo>
                      <a:pt x="555" y="819"/>
                    </a:lnTo>
                    <a:lnTo>
                      <a:pt x="543" y="805"/>
                    </a:lnTo>
                    <a:lnTo>
                      <a:pt x="550" y="774"/>
                    </a:lnTo>
                    <a:lnTo>
                      <a:pt x="543" y="751"/>
                    </a:lnTo>
                    <a:lnTo>
                      <a:pt x="550" y="741"/>
                    </a:lnTo>
                    <a:lnTo>
                      <a:pt x="548" y="711"/>
                    </a:lnTo>
                    <a:lnTo>
                      <a:pt x="560" y="687"/>
                    </a:lnTo>
                    <a:lnTo>
                      <a:pt x="546" y="663"/>
                    </a:lnTo>
                    <a:lnTo>
                      <a:pt x="529" y="659"/>
                    </a:lnTo>
                    <a:lnTo>
                      <a:pt x="529" y="637"/>
                    </a:lnTo>
                    <a:lnTo>
                      <a:pt x="541" y="626"/>
                    </a:lnTo>
                    <a:lnTo>
                      <a:pt x="550" y="602"/>
                    </a:lnTo>
                    <a:lnTo>
                      <a:pt x="593" y="578"/>
                    </a:lnTo>
                    <a:lnTo>
                      <a:pt x="600" y="569"/>
                    </a:lnTo>
                    <a:lnTo>
                      <a:pt x="595" y="467"/>
                    </a:lnTo>
                    <a:lnTo>
                      <a:pt x="605" y="467"/>
                    </a:lnTo>
                    <a:lnTo>
                      <a:pt x="612" y="453"/>
                    </a:lnTo>
                    <a:lnTo>
                      <a:pt x="624" y="460"/>
                    </a:lnTo>
                    <a:lnTo>
                      <a:pt x="806" y="288"/>
                    </a:lnTo>
                    <a:lnTo>
                      <a:pt x="848" y="269"/>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65" name="Freeform 26"/>
              <p:cNvSpPr>
                <a:spLocks/>
              </p:cNvSpPr>
              <p:nvPr/>
            </p:nvSpPr>
            <p:spPr bwMode="auto">
              <a:xfrm>
                <a:off x="2807387" y="1979204"/>
                <a:ext cx="499491" cy="327452"/>
              </a:xfrm>
              <a:custGeom>
                <a:avLst/>
                <a:gdLst>
                  <a:gd name="T0" fmla="*/ 692 w 847"/>
                  <a:gd name="T1" fmla="*/ 0 h 555"/>
                  <a:gd name="T2" fmla="*/ 767 w 847"/>
                  <a:gd name="T3" fmla="*/ 146 h 555"/>
                  <a:gd name="T4" fmla="*/ 777 w 847"/>
                  <a:gd name="T5" fmla="*/ 177 h 555"/>
                  <a:gd name="T6" fmla="*/ 810 w 847"/>
                  <a:gd name="T7" fmla="*/ 215 h 555"/>
                  <a:gd name="T8" fmla="*/ 847 w 847"/>
                  <a:gd name="T9" fmla="*/ 257 h 555"/>
                  <a:gd name="T10" fmla="*/ 826 w 847"/>
                  <a:gd name="T11" fmla="*/ 302 h 555"/>
                  <a:gd name="T12" fmla="*/ 781 w 847"/>
                  <a:gd name="T13" fmla="*/ 356 h 555"/>
                  <a:gd name="T14" fmla="*/ 727 w 847"/>
                  <a:gd name="T15" fmla="*/ 399 h 555"/>
                  <a:gd name="T16" fmla="*/ 751 w 847"/>
                  <a:gd name="T17" fmla="*/ 444 h 555"/>
                  <a:gd name="T18" fmla="*/ 727 w 847"/>
                  <a:gd name="T19" fmla="*/ 498 h 555"/>
                  <a:gd name="T20" fmla="*/ 699 w 847"/>
                  <a:gd name="T21" fmla="*/ 548 h 555"/>
                  <a:gd name="T22" fmla="*/ 649 w 847"/>
                  <a:gd name="T23" fmla="*/ 515 h 555"/>
                  <a:gd name="T24" fmla="*/ 113 w 847"/>
                  <a:gd name="T25" fmla="*/ 517 h 555"/>
                  <a:gd name="T26" fmla="*/ 108 w 847"/>
                  <a:gd name="T27" fmla="*/ 477 h 555"/>
                  <a:gd name="T28" fmla="*/ 103 w 847"/>
                  <a:gd name="T29" fmla="*/ 425 h 555"/>
                  <a:gd name="T30" fmla="*/ 99 w 847"/>
                  <a:gd name="T31" fmla="*/ 401 h 555"/>
                  <a:gd name="T32" fmla="*/ 94 w 847"/>
                  <a:gd name="T33" fmla="*/ 375 h 555"/>
                  <a:gd name="T34" fmla="*/ 82 w 847"/>
                  <a:gd name="T35" fmla="*/ 359 h 555"/>
                  <a:gd name="T36" fmla="*/ 70 w 847"/>
                  <a:gd name="T37" fmla="*/ 335 h 555"/>
                  <a:gd name="T38" fmla="*/ 63 w 847"/>
                  <a:gd name="T39" fmla="*/ 297 h 555"/>
                  <a:gd name="T40" fmla="*/ 49 w 847"/>
                  <a:gd name="T41" fmla="*/ 271 h 555"/>
                  <a:gd name="T42" fmla="*/ 40 w 847"/>
                  <a:gd name="T43" fmla="*/ 248 h 555"/>
                  <a:gd name="T44" fmla="*/ 30 w 847"/>
                  <a:gd name="T45" fmla="*/ 215 h 555"/>
                  <a:gd name="T46" fmla="*/ 21 w 847"/>
                  <a:gd name="T47" fmla="*/ 189 h 555"/>
                  <a:gd name="T48" fmla="*/ 14 w 847"/>
                  <a:gd name="T49" fmla="*/ 167 h 555"/>
                  <a:gd name="T50" fmla="*/ 0 w 847"/>
                  <a:gd name="T51" fmla="*/ 149 h 555"/>
                  <a:gd name="T52" fmla="*/ 18 w 847"/>
                  <a:gd name="T53" fmla="*/ 101 h 555"/>
                  <a:gd name="T54" fmla="*/ 21 w 847"/>
                  <a:gd name="T55" fmla="*/ 64 h 555"/>
                  <a:gd name="T56" fmla="*/ 11 w 847"/>
                  <a:gd name="T57" fmla="*/ 56 h 555"/>
                  <a:gd name="T58" fmla="*/ 14 w 847"/>
                  <a:gd name="T59" fmla="*/ 49 h 555"/>
                  <a:gd name="T60" fmla="*/ 7 w 847"/>
                  <a:gd name="T61" fmla="*/ 26 h 555"/>
                  <a:gd name="T62" fmla="*/ 66 w 847"/>
                  <a:gd name="T63" fmla="*/ 1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7" h="555">
                    <a:moveTo>
                      <a:pt x="66" y="14"/>
                    </a:moveTo>
                    <a:lnTo>
                      <a:pt x="692" y="0"/>
                    </a:lnTo>
                    <a:lnTo>
                      <a:pt x="722" y="132"/>
                    </a:lnTo>
                    <a:lnTo>
                      <a:pt x="767" y="146"/>
                    </a:lnTo>
                    <a:lnTo>
                      <a:pt x="777" y="163"/>
                    </a:lnTo>
                    <a:lnTo>
                      <a:pt x="777" y="177"/>
                    </a:lnTo>
                    <a:lnTo>
                      <a:pt x="805" y="196"/>
                    </a:lnTo>
                    <a:lnTo>
                      <a:pt x="810" y="215"/>
                    </a:lnTo>
                    <a:lnTo>
                      <a:pt x="840" y="236"/>
                    </a:lnTo>
                    <a:lnTo>
                      <a:pt x="847" y="257"/>
                    </a:lnTo>
                    <a:lnTo>
                      <a:pt x="840" y="288"/>
                    </a:lnTo>
                    <a:lnTo>
                      <a:pt x="826" y="302"/>
                    </a:lnTo>
                    <a:lnTo>
                      <a:pt x="822" y="330"/>
                    </a:lnTo>
                    <a:lnTo>
                      <a:pt x="781" y="356"/>
                    </a:lnTo>
                    <a:lnTo>
                      <a:pt x="734" y="368"/>
                    </a:lnTo>
                    <a:lnTo>
                      <a:pt x="727" y="399"/>
                    </a:lnTo>
                    <a:lnTo>
                      <a:pt x="748" y="420"/>
                    </a:lnTo>
                    <a:lnTo>
                      <a:pt x="751" y="444"/>
                    </a:lnTo>
                    <a:lnTo>
                      <a:pt x="734" y="470"/>
                    </a:lnTo>
                    <a:lnTo>
                      <a:pt x="727" y="498"/>
                    </a:lnTo>
                    <a:lnTo>
                      <a:pt x="694" y="517"/>
                    </a:lnTo>
                    <a:lnTo>
                      <a:pt x="699" y="548"/>
                    </a:lnTo>
                    <a:lnTo>
                      <a:pt x="687" y="555"/>
                    </a:lnTo>
                    <a:lnTo>
                      <a:pt x="649" y="515"/>
                    </a:lnTo>
                    <a:lnTo>
                      <a:pt x="115" y="527"/>
                    </a:lnTo>
                    <a:lnTo>
                      <a:pt x="113" y="517"/>
                    </a:lnTo>
                    <a:lnTo>
                      <a:pt x="101" y="503"/>
                    </a:lnTo>
                    <a:lnTo>
                      <a:pt x="108" y="477"/>
                    </a:lnTo>
                    <a:lnTo>
                      <a:pt x="101" y="449"/>
                    </a:lnTo>
                    <a:lnTo>
                      <a:pt x="103" y="425"/>
                    </a:lnTo>
                    <a:lnTo>
                      <a:pt x="92" y="420"/>
                    </a:lnTo>
                    <a:lnTo>
                      <a:pt x="99" y="401"/>
                    </a:lnTo>
                    <a:lnTo>
                      <a:pt x="89" y="397"/>
                    </a:lnTo>
                    <a:lnTo>
                      <a:pt x="94" y="375"/>
                    </a:lnTo>
                    <a:lnTo>
                      <a:pt x="85" y="371"/>
                    </a:lnTo>
                    <a:lnTo>
                      <a:pt x="82" y="359"/>
                    </a:lnTo>
                    <a:lnTo>
                      <a:pt x="73" y="361"/>
                    </a:lnTo>
                    <a:lnTo>
                      <a:pt x="70" y="335"/>
                    </a:lnTo>
                    <a:lnTo>
                      <a:pt x="75" y="316"/>
                    </a:lnTo>
                    <a:lnTo>
                      <a:pt x="63" y="297"/>
                    </a:lnTo>
                    <a:lnTo>
                      <a:pt x="66" y="283"/>
                    </a:lnTo>
                    <a:lnTo>
                      <a:pt x="49" y="271"/>
                    </a:lnTo>
                    <a:lnTo>
                      <a:pt x="49" y="260"/>
                    </a:lnTo>
                    <a:lnTo>
                      <a:pt x="40" y="248"/>
                    </a:lnTo>
                    <a:lnTo>
                      <a:pt x="40" y="229"/>
                    </a:lnTo>
                    <a:lnTo>
                      <a:pt x="30" y="215"/>
                    </a:lnTo>
                    <a:lnTo>
                      <a:pt x="33" y="191"/>
                    </a:lnTo>
                    <a:lnTo>
                      <a:pt x="21" y="189"/>
                    </a:lnTo>
                    <a:lnTo>
                      <a:pt x="21" y="179"/>
                    </a:lnTo>
                    <a:lnTo>
                      <a:pt x="14" y="167"/>
                    </a:lnTo>
                    <a:lnTo>
                      <a:pt x="16" y="165"/>
                    </a:lnTo>
                    <a:lnTo>
                      <a:pt x="0" y="149"/>
                    </a:lnTo>
                    <a:lnTo>
                      <a:pt x="18" y="101"/>
                    </a:lnTo>
                    <a:lnTo>
                      <a:pt x="18" y="101"/>
                    </a:lnTo>
                    <a:lnTo>
                      <a:pt x="25" y="80"/>
                    </a:lnTo>
                    <a:lnTo>
                      <a:pt x="21" y="64"/>
                    </a:lnTo>
                    <a:lnTo>
                      <a:pt x="9" y="61"/>
                    </a:lnTo>
                    <a:lnTo>
                      <a:pt x="11" y="56"/>
                    </a:lnTo>
                    <a:lnTo>
                      <a:pt x="9" y="52"/>
                    </a:lnTo>
                    <a:lnTo>
                      <a:pt x="14" y="49"/>
                    </a:lnTo>
                    <a:lnTo>
                      <a:pt x="16" y="35"/>
                    </a:lnTo>
                    <a:lnTo>
                      <a:pt x="7" y="26"/>
                    </a:lnTo>
                    <a:lnTo>
                      <a:pt x="7" y="14"/>
                    </a:lnTo>
                    <a:lnTo>
                      <a:pt x="66" y="14"/>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66" name="Freeform 70"/>
              <p:cNvSpPr>
                <a:spLocks/>
              </p:cNvSpPr>
              <p:nvPr/>
            </p:nvSpPr>
            <p:spPr bwMode="auto">
              <a:xfrm>
                <a:off x="3082784" y="1623432"/>
                <a:ext cx="429314" cy="460203"/>
              </a:xfrm>
              <a:custGeom>
                <a:avLst/>
                <a:gdLst>
                  <a:gd name="T0" fmla="*/ 688 w 728"/>
                  <a:gd name="T1" fmla="*/ 390 h 780"/>
                  <a:gd name="T2" fmla="*/ 721 w 728"/>
                  <a:gd name="T3" fmla="*/ 258 h 780"/>
                  <a:gd name="T4" fmla="*/ 690 w 728"/>
                  <a:gd name="T5" fmla="*/ 336 h 780"/>
                  <a:gd name="T6" fmla="*/ 624 w 728"/>
                  <a:gd name="T7" fmla="*/ 393 h 780"/>
                  <a:gd name="T8" fmla="*/ 643 w 728"/>
                  <a:gd name="T9" fmla="*/ 331 h 780"/>
                  <a:gd name="T10" fmla="*/ 669 w 728"/>
                  <a:gd name="T11" fmla="*/ 289 h 780"/>
                  <a:gd name="T12" fmla="*/ 662 w 728"/>
                  <a:gd name="T13" fmla="*/ 289 h 780"/>
                  <a:gd name="T14" fmla="*/ 650 w 728"/>
                  <a:gd name="T15" fmla="*/ 246 h 780"/>
                  <a:gd name="T16" fmla="*/ 621 w 728"/>
                  <a:gd name="T17" fmla="*/ 246 h 780"/>
                  <a:gd name="T18" fmla="*/ 629 w 728"/>
                  <a:gd name="T19" fmla="*/ 222 h 780"/>
                  <a:gd name="T20" fmla="*/ 631 w 728"/>
                  <a:gd name="T21" fmla="*/ 206 h 780"/>
                  <a:gd name="T22" fmla="*/ 626 w 728"/>
                  <a:gd name="T23" fmla="*/ 189 h 780"/>
                  <a:gd name="T24" fmla="*/ 586 w 728"/>
                  <a:gd name="T25" fmla="*/ 170 h 780"/>
                  <a:gd name="T26" fmla="*/ 586 w 728"/>
                  <a:gd name="T27" fmla="*/ 149 h 780"/>
                  <a:gd name="T28" fmla="*/ 520 w 728"/>
                  <a:gd name="T29" fmla="*/ 142 h 780"/>
                  <a:gd name="T30" fmla="*/ 319 w 728"/>
                  <a:gd name="T31" fmla="*/ 67 h 780"/>
                  <a:gd name="T32" fmla="*/ 298 w 728"/>
                  <a:gd name="T33" fmla="*/ 62 h 780"/>
                  <a:gd name="T34" fmla="*/ 253 w 728"/>
                  <a:gd name="T35" fmla="*/ 52 h 780"/>
                  <a:gd name="T36" fmla="*/ 241 w 728"/>
                  <a:gd name="T37" fmla="*/ 57 h 780"/>
                  <a:gd name="T38" fmla="*/ 243 w 728"/>
                  <a:gd name="T39" fmla="*/ 12 h 780"/>
                  <a:gd name="T40" fmla="*/ 149 w 728"/>
                  <a:gd name="T41" fmla="*/ 55 h 780"/>
                  <a:gd name="T42" fmla="*/ 104 w 728"/>
                  <a:gd name="T43" fmla="*/ 59 h 780"/>
                  <a:gd name="T44" fmla="*/ 83 w 728"/>
                  <a:gd name="T45" fmla="*/ 38 h 780"/>
                  <a:gd name="T46" fmla="*/ 66 w 728"/>
                  <a:gd name="T47" fmla="*/ 52 h 780"/>
                  <a:gd name="T48" fmla="*/ 64 w 728"/>
                  <a:gd name="T49" fmla="*/ 163 h 780"/>
                  <a:gd name="T50" fmla="*/ 12 w 728"/>
                  <a:gd name="T51" fmla="*/ 211 h 780"/>
                  <a:gd name="T52" fmla="*/ 0 w 728"/>
                  <a:gd name="T53" fmla="*/ 244 h 780"/>
                  <a:gd name="T54" fmla="*/ 31 w 728"/>
                  <a:gd name="T55" fmla="*/ 272 h 780"/>
                  <a:gd name="T56" fmla="*/ 21 w 728"/>
                  <a:gd name="T57" fmla="*/ 326 h 780"/>
                  <a:gd name="T58" fmla="*/ 21 w 728"/>
                  <a:gd name="T59" fmla="*/ 359 h 780"/>
                  <a:gd name="T60" fmla="*/ 26 w 728"/>
                  <a:gd name="T61" fmla="*/ 404 h 780"/>
                  <a:gd name="T62" fmla="*/ 69 w 728"/>
                  <a:gd name="T63" fmla="*/ 433 h 780"/>
                  <a:gd name="T64" fmla="*/ 109 w 728"/>
                  <a:gd name="T65" fmla="*/ 440 h 780"/>
                  <a:gd name="T66" fmla="*/ 147 w 728"/>
                  <a:gd name="T67" fmla="*/ 489 h 780"/>
                  <a:gd name="T68" fmla="*/ 218 w 728"/>
                  <a:gd name="T69" fmla="*/ 553 h 780"/>
                  <a:gd name="T70" fmla="*/ 255 w 728"/>
                  <a:gd name="T71" fmla="*/ 735 h 780"/>
                  <a:gd name="T72" fmla="*/ 310 w 728"/>
                  <a:gd name="T73" fmla="*/ 766 h 780"/>
                  <a:gd name="T74" fmla="*/ 676 w 728"/>
                  <a:gd name="T75" fmla="*/ 754 h 780"/>
                  <a:gd name="T76" fmla="*/ 685 w 728"/>
                  <a:gd name="T77" fmla="*/ 478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780">
                    <a:moveTo>
                      <a:pt x="685" y="478"/>
                    </a:moveTo>
                    <a:lnTo>
                      <a:pt x="688" y="390"/>
                    </a:lnTo>
                    <a:lnTo>
                      <a:pt x="728" y="277"/>
                    </a:lnTo>
                    <a:lnTo>
                      <a:pt x="721" y="258"/>
                    </a:lnTo>
                    <a:lnTo>
                      <a:pt x="692" y="296"/>
                    </a:lnTo>
                    <a:lnTo>
                      <a:pt x="690" y="336"/>
                    </a:lnTo>
                    <a:lnTo>
                      <a:pt x="673" y="338"/>
                    </a:lnTo>
                    <a:lnTo>
                      <a:pt x="624" y="393"/>
                    </a:lnTo>
                    <a:lnTo>
                      <a:pt x="624" y="381"/>
                    </a:lnTo>
                    <a:lnTo>
                      <a:pt x="643" y="331"/>
                    </a:lnTo>
                    <a:lnTo>
                      <a:pt x="654" y="317"/>
                    </a:lnTo>
                    <a:lnTo>
                      <a:pt x="669" y="289"/>
                    </a:lnTo>
                    <a:lnTo>
                      <a:pt x="662" y="289"/>
                    </a:lnTo>
                    <a:lnTo>
                      <a:pt x="662" y="289"/>
                    </a:lnTo>
                    <a:lnTo>
                      <a:pt x="643" y="277"/>
                    </a:lnTo>
                    <a:lnTo>
                      <a:pt x="650" y="246"/>
                    </a:lnTo>
                    <a:lnTo>
                      <a:pt x="647" y="241"/>
                    </a:lnTo>
                    <a:lnTo>
                      <a:pt x="621" y="246"/>
                    </a:lnTo>
                    <a:lnTo>
                      <a:pt x="621" y="232"/>
                    </a:lnTo>
                    <a:lnTo>
                      <a:pt x="629" y="222"/>
                    </a:lnTo>
                    <a:lnTo>
                      <a:pt x="626" y="211"/>
                    </a:lnTo>
                    <a:lnTo>
                      <a:pt x="631" y="206"/>
                    </a:lnTo>
                    <a:lnTo>
                      <a:pt x="624" y="194"/>
                    </a:lnTo>
                    <a:lnTo>
                      <a:pt x="626" y="189"/>
                    </a:lnTo>
                    <a:lnTo>
                      <a:pt x="614" y="178"/>
                    </a:lnTo>
                    <a:lnTo>
                      <a:pt x="586" y="170"/>
                    </a:lnTo>
                    <a:lnTo>
                      <a:pt x="591" y="159"/>
                    </a:lnTo>
                    <a:lnTo>
                      <a:pt x="586" y="149"/>
                    </a:lnTo>
                    <a:lnTo>
                      <a:pt x="534" y="137"/>
                    </a:lnTo>
                    <a:lnTo>
                      <a:pt x="520" y="142"/>
                    </a:lnTo>
                    <a:lnTo>
                      <a:pt x="333" y="97"/>
                    </a:lnTo>
                    <a:lnTo>
                      <a:pt x="319" y="67"/>
                    </a:lnTo>
                    <a:lnTo>
                      <a:pt x="307" y="59"/>
                    </a:lnTo>
                    <a:lnTo>
                      <a:pt x="298" y="62"/>
                    </a:lnTo>
                    <a:lnTo>
                      <a:pt x="295" y="55"/>
                    </a:lnTo>
                    <a:lnTo>
                      <a:pt x="253" y="52"/>
                    </a:lnTo>
                    <a:lnTo>
                      <a:pt x="243" y="64"/>
                    </a:lnTo>
                    <a:lnTo>
                      <a:pt x="241" y="57"/>
                    </a:lnTo>
                    <a:lnTo>
                      <a:pt x="246" y="33"/>
                    </a:lnTo>
                    <a:lnTo>
                      <a:pt x="243" y="12"/>
                    </a:lnTo>
                    <a:lnTo>
                      <a:pt x="229" y="0"/>
                    </a:lnTo>
                    <a:lnTo>
                      <a:pt x="149" y="55"/>
                    </a:lnTo>
                    <a:lnTo>
                      <a:pt x="123" y="62"/>
                    </a:lnTo>
                    <a:lnTo>
                      <a:pt x="104" y="59"/>
                    </a:lnTo>
                    <a:lnTo>
                      <a:pt x="95" y="45"/>
                    </a:lnTo>
                    <a:lnTo>
                      <a:pt x="83" y="38"/>
                    </a:lnTo>
                    <a:lnTo>
                      <a:pt x="76" y="52"/>
                    </a:lnTo>
                    <a:lnTo>
                      <a:pt x="66" y="52"/>
                    </a:lnTo>
                    <a:lnTo>
                      <a:pt x="71" y="154"/>
                    </a:lnTo>
                    <a:lnTo>
                      <a:pt x="64" y="163"/>
                    </a:lnTo>
                    <a:lnTo>
                      <a:pt x="21" y="187"/>
                    </a:lnTo>
                    <a:lnTo>
                      <a:pt x="12" y="211"/>
                    </a:lnTo>
                    <a:lnTo>
                      <a:pt x="0" y="222"/>
                    </a:lnTo>
                    <a:lnTo>
                      <a:pt x="0" y="244"/>
                    </a:lnTo>
                    <a:lnTo>
                      <a:pt x="17" y="248"/>
                    </a:lnTo>
                    <a:lnTo>
                      <a:pt x="31" y="272"/>
                    </a:lnTo>
                    <a:lnTo>
                      <a:pt x="19" y="296"/>
                    </a:lnTo>
                    <a:lnTo>
                      <a:pt x="21" y="326"/>
                    </a:lnTo>
                    <a:lnTo>
                      <a:pt x="14" y="336"/>
                    </a:lnTo>
                    <a:lnTo>
                      <a:pt x="21" y="359"/>
                    </a:lnTo>
                    <a:lnTo>
                      <a:pt x="14" y="390"/>
                    </a:lnTo>
                    <a:lnTo>
                      <a:pt x="26" y="404"/>
                    </a:lnTo>
                    <a:lnTo>
                      <a:pt x="55" y="416"/>
                    </a:lnTo>
                    <a:lnTo>
                      <a:pt x="69" y="433"/>
                    </a:lnTo>
                    <a:lnTo>
                      <a:pt x="90" y="430"/>
                    </a:lnTo>
                    <a:lnTo>
                      <a:pt x="109" y="440"/>
                    </a:lnTo>
                    <a:lnTo>
                      <a:pt x="135" y="468"/>
                    </a:lnTo>
                    <a:lnTo>
                      <a:pt x="147" y="489"/>
                    </a:lnTo>
                    <a:lnTo>
                      <a:pt x="206" y="530"/>
                    </a:lnTo>
                    <a:lnTo>
                      <a:pt x="218" y="553"/>
                    </a:lnTo>
                    <a:lnTo>
                      <a:pt x="225" y="603"/>
                    </a:lnTo>
                    <a:lnTo>
                      <a:pt x="255" y="735"/>
                    </a:lnTo>
                    <a:lnTo>
                      <a:pt x="300" y="749"/>
                    </a:lnTo>
                    <a:lnTo>
                      <a:pt x="310" y="766"/>
                    </a:lnTo>
                    <a:lnTo>
                      <a:pt x="310" y="780"/>
                    </a:lnTo>
                    <a:lnTo>
                      <a:pt x="676" y="754"/>
                    </a:lnTo>
                    <a:lnTo>
                      <a:pt x="654" y="624"/>
                    </a:lnTo>
                    <a:lnTo>
                      <a:pt x="685" y="478"/>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67" name="Freeform 111"/>
              <p:cNvSpPr>
                <a:spLocks/>
              </p:cNvSpPr>
              <p:nvPr/>
            </p:nvSpPr>
            <p:spPr bwMode="auto">
              <a:xfrm>
                <a:off x="3732063" y="2799899"/>
                <a:ext cx="445826" cy="467283"/>
              </a:xfrm>
              <a:custGeom>
                <a:avLst/>
                <a:gdLst>
                  <a:gd name="T0" fmla="*/ 699 w 756"/>
                  <a:gd name="T1" fmla="*/ 716 h 792"/>
                  <a:gd name="T2" fmla="*/ 694 w 756"/>
                  <a:gd name="T3" fmla="*/ 673 h 792"/>
                  <a:gd name="T4" fmla="*/ 746 w 756"/>
                  <a:gd name="T5" fmla="*/ 477 h 792"/>
                  <a:gd name="T6" fmla="*/ 756 w 756"/>
                  <a:gd name="T7" fmla="*/ 473 h 792"/>
                  <a:gd name="T8" fmla="*/ 716 w 756"/>
                  <a:gd name="T9" fmla="*/ 461 h 792"/>
                  <a:gd name="T10" fmla="*/ 711 w 756"/>
                  <a:gd name="T11" fmla="*/ 428 h 792"/>
                  <a:gd name="T12" fmla="*/ 690 w 756"/>
                  <a:gd name="T13" fmla="*/ 395 h 792"/>
                  <a:gd name="T14" fmla="*/ 664 w 756"/>
                  <a:gd name="T15" fmla="*/ 383 h 792"/>
                  <a:gd name="T16" fmla="*/ 661 w 756"/>
                  <a:gd name="T17" fmla="*/ 362 h 792"/>
                  <a:gd name="T18" fmla="*/ 640 w 756"/>
                  <a:gd name="T19" fmla="*/ 326 h 792"/>
                  <a:gd name="T20" fmla="*/ 640 w 756"/>
                  <a:gd name="T21" fmla="*/ 317 h 792"/>
                  <a:gd name="T22" fmla="*/ 598 w 756"/>
                  <a:gd name="T23" fmla="*/ 298 h 792"/>
                  <a:gd name="T24" fmla="*/ 595 w 756"/>
                  <a:gd name="T25" fmla="*/ 288 h 792"/>
                  <a:gd name="T26" fmla="*/ 583 w 756"/>
                  <a:gd name="T27" fmla="*/ 284 h 792"/>
                  <a:gd name="T28" fmla="*/ 581 w 756"/>
                  <a:gd name="T29" fmla="*/ 272 h 792"/>
                  <a:gd name="T30" fmla="*/ 567 w 756"/>
                  <a:gd name="T31" fmla="*/ 265 h 792"/>
                  <a:gd name="T32" fmla="*/ 564 w 756"/>
                  <a:gd name="T33" fmla="*/ 246 h 792"/>
                  <a:gd name="T34" fmla="*/ 522 w 756"/>
                  <a:gd name="T35" fmla="*/ 220 h 792"/>
                  <a:gd name="T36" fmla="*/ 520 w 756"/>
                  <a:gd name="T37" fmla="*/ 220 h 792"/>
                  <a:gd name="T38" fmla="*/ 503 w 756"/>
                  <a:gd name="T39" fmla="*/ 196 h 792"/>
                  <a:gd name="T40" fmla="*/ 463 w 756"/>
                  <a:gd name="T41" fmla="*/ 175 h 792"/>
                  <a:gd name="T42" fmla="*/ 456 w 756"/>
                  <a:gd name="T43" fmla="*/ 163 h 792"/>
                  <a:gd name="T44" fmla="*/ 456 w 756"/>
                  <a:gd name="T45" fmla="*/ 163 h 792"/>
                  <a:gd name="T46" fmla="*/ 432 w 756"/>
                  <a:gd name="T47" fmla="*/ 142 h 792"/>
                  <a:gd name="T48" fmla="*/ 416 w 756"/>
                  <a:gd name="T49" fmla="*/ 109 h 792"/>
                  <a:gd name="T50" fmla="*/ 416 w 756"/>
                  <a:gd name="T51" fmla="*/ 109 h 792"/>
                  <a:gd name="T52" fmla="*/ 404 w 756"/>
                  <a:gd name="T53" fmla="*/ 90 h 792"/>
                  <a:gd name="T54" fmla="*/ 383 w 756"/>
                  <a:gd name="T55" fmla="*/ 92 h 792"/>
                  <a:gd name="T56" fmla="*/ 328 w 756"/>
                  <a:gd name="T57" fmla="*/ 59 h 792"/>
                  <a:gd name="T58" fmla="*/ 342 w 756"/>
                  <a:gd name="T59" fmla="*/ 29 h 792"/>
                  <a:gd name="T60" fmla="*/ 357 w 756"/>
                  <a:gd name="T61" fmla="*/ 17 h 792"/>
                  <a:gd name="T62" fmla="*/ 359 w 756"/>
                  <a:gd name="T63" fmla="*/ 0 h 792"/>
                  <a:gd name="T64" fmla="*/ 0 w 756"/>
                  <a:gd name="T65" fmla="*/ 45 h 792"/>
                  <a:gd name="T66" fmla="*/ 120 w 756"/>
                  <a:gd name="T67" fmla="*/ 451 h 792"/>
                  <a:gd name="T68" fmla="*/ 146 w 756"/>
                  <a:gd name="T69" fmla="*/ 487 h 792"/>
                  <a:gd name="T70" fmla="*/ 144 w 756"/>
                  <a:gd name="T71" fmla="*/ 503 h 792"/>
                  <a:gd name="T72" fmla="*/ 161 w 756"/>
                  <a:gd name="T73" fmla="*/ 513 h 792"/>
                  <a:gd name="T74" fmla="*/ 139 w 756"/>
                  <a:gd name="T75" fmla="*/ 541 h 792"/>
                  <a:gd name="T76" fmla="*/ 137 w 756"/>
                  <a:gd name="T77" fmla="*/ 581 h 792"/>
                  <a:gd name="T78" fmla="*/ 151 w 756"/>
                  <a:gd name="T79" fmla="*/ 612 h 792"/>
                  <a:gd name="T80" fmla="*/ 151 w 756"/>
                  <a:gd name="T81" fmla="*/ 709 h 792"/>
                  <a:gd name="T82" fmla="*/ 179 w 756"/>
                  <a:gd name="T83" fmla="*/ 766 h 792"/>
                  <a:gd name="T84" fmla="*/ 196 w 756"/>
                  <a:gd name="T85" fmla="*/ 784 h 792"/>
                  <a:gd name="T86" fmla="*/ 595 w 756"/>
                  <a:gd name="T87" fmla="*/ 758 h 792"/>
                  <a:gd name="T88" fmla="*/ 602 w 756"/>
                  <a:gd name="T89" fmla="*/ 784 h 792"/>
                  <a:gd name="T90" fmla="*/ 609 w 756"/>
                  <a:gd name="T91" fmla="*/ 792 h 792"/>
                  <a:gd name="T92" fmla="*/ 628 w 756"/>
                  <a:gd name="T93" fmla="*/ 787 h 792"/>
                  <a:gd name="T94" fmla="*/ 628 w 756"/>
                  <a:gd name="T95" fmla="*/ 754 h 792"/>
                  <a:gd name="T96" fmla="*/ 619 w 756"/>
                  <a:gd name="T97" fmla="*/ 725 h 792"/>
                  <a:gd name="T98" fmla="*/ 628 w 756"/>
                  <a:gd name="T99" fmla="*/ 709 h 792"/>
                  <a:gd name="T100" fmla="*/ 699 w 756"/>
                  <a:gd name="T101" fmla="*/ 71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792">
                    <a:moveTo>
                      <a:pt x="699" y="716"/>
                    </a:moveTo>
                    <a:lnTo>
                      <a:pt x="694" y="673"/>
                    </a:lnTo>
                    <a:lnTo>
                      <a:pt x="746" y="477"/>
                    </a:lnTo>
                    <a:lnTo>
                      <a:pt x="756" y="473"/>
                    </a:lnTo>
                    <a:lnTo>
                      <a:pt x="716" y="461"/>
                    </a:lnTo>
                    <a:lnTo>
                      <a:pt x="711" y="428"/>
                    </a:lnTo>
                    <a:lnTo>
                      <a:pt x="690" y="395"/>
                    </a:lnTo>
                    <a:lnTo>
                      <a:pt x="664" y="383"/>
                    </a:lnTo>
                    <a:lnTo>
                      <a:pt x="661" y="362"/>
                    </a:lnTo>
                    <a:lnTo>
                      <a:pt x="640" y="326"/>
                    </a:lnTo>
                    <a:lnTo>
                      <a:pt x="640" y="317"/>
                    </a:lnTo>
                    <a:lnTo>
                      <a:pt x="598" y="298"/>
                    </a:lnTo>
                    <a:lnTo>
                      <a:pt x="595" y="288"/>
                    </a:lnTo>
                    <a:lnTo>
                      <a:pt x="583" y="284"/>
                    </a:lnTo>
                    <a:lnTo>
                      <a:pt x="581" y="272"/>
                    </a:lnTo>
                    <a:lnTo>
                      <a:pt x="567" y="265"/>
                    </a:lnTo>
                    <a:lnTo>
                      <a:pt x="564" y="246"/>
                    </a:lnTo>
                    <a:lnTo>
                      <a:pt x="522" y="220"/>
                    </a:lnTo>
                    <a:lnTo>
                      <a:pt x="520" y="220"/>
                    </a:lnTo>
                    <a:lnTo>
                      <a:pt x="503" y="196"/>
                    </a:lnTo>
                    <a:lnTo>
                      <a:pt x="463" y="175"/>
                    </a:lnTo>
                    <a:lnTo>
                      <a:pt x="456" y="163"/>
                    </a:lnTo>
                    <a:lnTo>
                      <a:pt x="456" y="163"/>
                    </a:lnTo>
                    <a:lnTo>
                      <a:pt x="432" y="142"/>
                    </a:lnTo>
                    <a:lnTo>
                      <a:pt x="416" y="109"/>
                    </a:lnTo>
                    <a:lnTo>
                      <a:pt x="416" y="109"/>
                    </a:lnTo>
                    <a:lnTo>
                      <a:pt x="404" y="90"/>
                    </a:lnTo>
                    <a:lnTo>
                      <a:pt x="383" y="92"/>
                    </a:lnTo>
                    <a:lnTo>
                      <a:pt x="328" y="59"/>
                    </a:lnTo>
                    <a:lnTo>
                      <a:pt x="342" y="29"/>
                    </a:lnTo>
                    <a:lnTo>
                      <a:pt x="357" y="17"/>
                    </a:lnTo>
                    <a:lnTo>
                      <a:pt x="359" y="0"/>
                    </a:lnTo>
                    <a:lnTo>
                      <a:pt x="0" y="45"/>
                    </a:lnTo>
                    <a:lnTo>
                      <a:pt x="120" y="451"/>
                    </a:lnTo>
                    <a:lnTo>
                      <a:pt x="146" y="487"/>
                    </a:lnTo>
                    <a:lnTo>
                      <a:pt x="144" y="503"/>
                    </a:lnTo>
                    <a:lnTo>
                      <a:pt x="161" y="513"/>
                    </a:lnTo>
                    <a:lnTo>
                      <a:pt x="139" y="541"/>
                    </a:lnTo>
                    <a:lnTo>
                      <a:pt x="137" y="581"/>
                    </a:lnTo>
                    <a:lnTo>
                      <a:pt x="151" y="612"/>
                    </a:lnTo>
                    <a:lnTo>
                      <a:pt x="151" y="709"/>
                    </a:lnTo>
                    <a:lnTo>
                      <a:pt x="179" y="766"/>
                    </a:lnTo>
                    <a:lnTo>
                      <a:pt x="196" y="784"/>
                    </a:lnTo>
                    <a:lnTo>
                      <a:pt x="595" y="758"/>
                    </a:lnTo>
                    <a:lnTo>
                      <a:pt x="602" y="784"/>
                    </a:lnTo>
                    <a:lnTo>
                      <a:pt x="609" y="792"/>
                    </a:lnTo>
                    <a:lnTo>
                      <a:pt x="628" y="787"/>
                    </a:lnTo>
                    <a:lnTo>
                      <a:pt x="628" y="754"/>
                    </a:lnTo>
                    <a:lnTo>
                      <a:pt x="619" y="725"/>
                    </a:lnTo>
                    <a:lnTo>
                      <a:pt x="628" y="709"/>
                    </a:lnTo>
                    <a:lnTo>
                      <a:pt x="699" y="716"/>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68" name="Freeform 89"/>
              <p:cNvSpPr>
                <a:spLocks/>
              </p:cNvSpPr>
              <p:nvPr/>
            </p:nvSpPr>
            <p:spPr bwMode="auto">
              <a:xfrm>
                <a:off x="3601146" y="3218212"/>
                <a:ext cx="743634" cy="566994"/>
              </a:xfrm>
              <a:custGeom>
                <a:avLst/>
                <a:gdLst>
                  <a:gd name="T0" fmla="*/ 61 w 1261"/>
                  <a:gd name="T1" fmla="*/ 151 h 961"/>
                  <a:gd name="T2" fmla="*/ 87 w 1261"/>
                  <a:gd name="T3" fmla="*/ 134 h 961"/>
                  <a:gd name="T4" fmla="*/ 92 w 1261"/>
                  <a:gd name="T5" fmla="*/ 142 h 961"/>
                  <a:gd name="T6" fmla="*/ 196 w 1261"/>
                  <a:gd name="T7" fmla="*/ 137 h 961"/>
                  <a:gd name="T8" fmla="*/ 208 w 1261"/>
                  <a:gd name="T9" fmla="*/ 151 h 961"/>
                  <a:gd name="T10" fmla="*/ 203 w 1261"/>
                  <a:gd name="T11" fmla="*/ 158 h 961"/>
                  <a:gd name="T12" fmla="*/ 359 w 1261"/>
                  <a:gd name="T13" fmla="*/ 246 h 961"/>
                  <a:gd name="T14" fmla="*/ 449 w 1261"/>
                  <a:gd name="T15" fmla="*/ 229 h 961"/>
                  <a:gd name="T16" fmla="*/ 503 w 1261"/>
                  <a:gd name="T17" fmla="*/ 203 h 961"/>
                  <a:gd name="T18" fmla="*/ 505 w 1261"/>
                  <a:gd name="T19" fmla="*/ 186 h 961"/>
                  <a:gd name="T20" fmla="*/ 557 w 1261"/>
                  <a:gd name="T21" fmla="*/ 170 h 961"/>
                  <a:gd name="T22" fmla="*/ 638 w 1261"/>
                  <a:gd name="T23" fmla="*/ 220 h 961"/>
                  <a:gd name="T24" fmla="*/ 659 w 1261"/>
                  <a:gd name="T25" fmla="*/ 253 h 961"/>
                  <a:gd name="T26" fmla="*/ 709 w 1261"/>
                  <a:gd name="T27" fmla="*/ 288 h 961"/>
                  <a:gd name="T28" fmla="*/ 770 w 1261"/>
                  <a:gd name="T29" fmla="*/ 316 h 961"/>
                  <a:gd name="T30" fmla="*/ 801 w 1261"/>
                  <a:gd name="T31" fmla="*/ 534 h 961"/>
                  <a:gd name="T32" fmla="*/ 812 w 1261"/>
                  <a:gd name="T33" fmla="*/ 508 h 961"/>
                  <a:gd name="T34" fmla="*/ 838 w 1261"/>
                  <a:gd name="T35" fmla="*/ 517 h 961"/>
                  <a:gd name="T36" fmla="*/ 838 w 1261"/>
                  <a:gd name="T37" fmla="*/ 612 h 961"/>
                  <a:gd name="T38" fmla="*/ 909 w 1261"/>
                  <a:gd name="T39" fmla="*/ 690 h 961"/>
                  <a:gd name="T40" fmla="*/ 945 w 1261"/>
                  <a:gd name="T41" fmla="*/ 725 h 961"/>
                  <a:gd name="T42" fmla="*/ 961 w 1261"/>
                  <a:gd name="T43" fmla="*/ 720 h 961"/>
                  <a:gd name="T44" fmla="*/ 954 w 1261"/>
                  <a:gd name="T45" fmla="*/ 746 h 961"/>
                  <a:gd name="T46" fmla="*/ 1011 w 1261"/>
                  <a:gd name="T47" fmla="*/ 831 h 961"/>
                  <a:gd name="T48" fmla="*/ 1053 w 1261"/>
                  <a:gd name="T49" fmla="*/ 843 h 961"/>
                  <a:gd name="T50" fmla="*/ 1110 w 1261"/>
                  <a:gd name="T51" fmla="*/ 912 h 961"/>
                  <a:gd name="T52" fmla="*/ 1117 w 1261"/>
                  <a:gd name="T53" fmla="*/ 954 h 961"/>
                  <a:gd name="T54" fmla="*/ 1195 w 1261"/>
                  <a:gd name="T55" fmla="*/ 942 h 961"/>
                  <a:gd name="T56" fmla="*/ 1252 w 1261"/>
                  <a:gd name="T57" fmla="*/ 928 h 961"/>
                  <a:gd name="T58" fmla="*/ 1247 w 1261"/>
                  <a:gd name="T59" fmla="*/ 895 h 961"/>
                  <a:gd name="T60" fmla="*/ 1238 w 1261"/>
                  <a:gd name="T61" fmla="*/ 626 h 961"/>
                  <a:gd name="T62" fmla="*/ 1110 w 1261"/>
                  <a:gd name="T63" fmla="*/ 359 h 961"/>
                  <a:gd name="T64" fmla="*/ 916 w 1261"/>
                  <a:gd name="T65" fmla="*/ 23 h 961"/>
                  <a:gd name="T66" fmla="*/ 850 w 1261"/>
                  <a:gd name="T67" fmla="*/ 0 h 961"/>
                  <a:gd name="T68" fmla="*/ 850 w 1261"/>
                  <a:gd name="T69" fmla="*/ 45 h 961"/>
                  <a:gd name="T70" fmla="*/ 831 w 1261"/>
                  <a:gd name="T71" fmla="*/ 83 h 961"/>
                  <a:gd name="T72" fmla="*/ 817 w 1261"/>
                  <a:gd name="T73" fmla="*/ 49 h 961"/>
                  <a:gd name="T74" fmla="*/ 401 w 1261"/>
                  <a:gd name="T75" fmla="*/ 59 h 961"/>
                  <a:gd name="T76" fmla="*/ 0 w 1261"/>
                  <a:gd name="T77" fmla="*/ 68 h 961"/>
                  <a:gd name="T78" fmla="*/ 38 w 1261"/>
                  <a:gd name="T79" fmla="*/ 127 h 961"/>
                  <a:gd name="T80" fmla="*/ 40 w 1261"/>
                  <a:gd name="T81" fmla="*/ 177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1" h="961">
                    <a:moveTo>
                      <a:pt x="40" y="177"/>
                    </a:moveTo>
                    <a:lnTo>
                      <a:pt x="61" y="151"/>
                    </a:lnTo>
                    <a:lnTo>
                      <a:pt x="75" y="149"/>
                    </a:lnTo>
                    <a:lnTo>
                      <a:pt x="87" y="134"/>
                    </a:lnTo>
                    <a:lnTo>
                      <a:pt x="92" y="134"/>
                    </a:lnTo>
                    <a:lnTo>
                      <a:pt x="92" y="142"/>
                    </a:lnTo>
                    <a:lnTo>
                      <a:pt x="87" y="163"/>
                    </a:lnTo>
                    <a:lnTo>
                      <a:pt x="196" y="137"/>
                    </a:lnTo>
                    <a:lnTo>
                      <a:pt x="210" y="142"/>
                    </a:lnTo>
                    <a:lnTo>
                      <a:pt x="208" y="151"/>
                    </a:lnTo>
                    <a:lnTo>
                      <a:pt x="201" y="156"/>
                    </a:lnTo>
                    <a:lnTo>
                      <a:pt x="203" y="158"/>
                    </a:lnTo>
                    <a:lnTo>
                      <a:pt x="328" y="208"/>
                    </a:lnTo>
                    <a:lnTo>
                      <a:pt x="359" y="246"/>
                    </a:lnTo>
                    <a:lnTo>
                      <a:pt x="373" y="255"/>
                    </a:lnTo>
                    <a:lnTo>
                      <a:pt x="449" y="229"/>
                    </a:lnTo>
                    <a:lnTo>
                      <a:pt x="486" y="205"/>
                    </a:lnTo>
                    <a:lnTo>
                      <a:pt x="503" y="203"/>
                    </a:lnTo>
                    <a:lnTo>
                      <a:pt x="505" y="201"/>
                    </a:lnTo>
                    <a:lnTo>
                      <a:pt x="505" y="186"/>
                    </a:lnTo>
                    <a:lnTo>
                      <a:pt x="517" y="172"/>
                    </a:lnTo>
                    <a:lnTo>
                      <a:pt x="557" y="170"/>
                    </a:lnTo>
                    <a:lnTo>
                      <a:pt x="586" y="177"/>
                    </a:lnTo>
                    <a:lnTo>
                      <a:pt x="638" y="220"/>
                    </a:lnTo>
                    <a:lnTo>
                      <a:pt x="654" y="227"/>
                    </a:lnTo>
                    <a:lnTo>
                      <a:pt x="659" y="253"/>
                    </a:lnTo>
                    <a:lnTo>
                      <a:pt x="673" y="257"/>
                    </a:lnTo>
                    <a:lnTo>
                      <a:pt x="709" y="288"/>
                    </a:lnTo>
                    <a:lnTo>
                      <a:pt x="763" y="307"/>
                    </a:lnTo>
                    <a:lnTo>
                      <a:pt x="770" y="316"/>
                    </a:lnTo>
                    <a:lnTo>
                      <a:pt x="798" y="531"/>
                    </a:lnTo>
                    <a:lnTo>
                      <a:pt x="801" y="534"/>
                    </a:lnTo>
                    <a:lnTo>
                      <a:pt x="812" y="534"/>
                    </a:lnTo>
                    <a:lnTo>
                      <a:pt x="812" y="508"/>
                    </a:lnTo>
                    <a:lnTo>
                      <a:pt x="824" y="510"/>
                    </a:lnTo>
                    <a:lnTo>
                      <a:pt x="838" y="517"/>
                    </a:lnTo>
                    <a:lnTo>
                      <a:pt x="829" y="581"/>
                    </a:lnTo>
                    <a:lnTo>
                      <a:pt x="838" y="612"/>
                    </a:lnTo>
                    <a:lnTo>
                      <a:pt x="905" y="687"/>
                    </a:lnTo>
                    <a:lnTo>
                      <a:pt x="909" y="690"/>
                    </a:lnTo>
                    <a:lnTo>
                      <a:pt x="931" y="678"/>
                    </a:lnTo>
                    <a:lnTo>
                      <a:pt x="945" y="725"/>
                    </a:lnTo>
                    <a:lnTo>
                      <a:pt x="957" y="720"/>
                    </a:lnTo>
                    <a:lnTo>
                      <a:pt x="961" y="720"/>
                    </a:lnTo>
                    <a:lnTo>
                      <a:pt x="954" y="735"/>
                    </a:lnTo>
                    <a:lnTo>
                      <a:pt x="954" y="746"/>
                    </a:lnTo>
                    <a:lnTo>
                      <a:pt x="983" y="779"/>
                    </a:lnTo>
                    <a:lnTo>
                      <a:pt x="1011" y="831"/>
                    </a:lnTo>
                    <a:lnTo>
                      <a:pt x="1027" y="846"/>
                    </a:lnTo>
                    <a:lnTo>
                      <a:pt x="1053" y="843"/>
                    </a:lnTo>
                    <a:lnTo>
                      <a:pt x="1070" y="855"/>
                    </a:lnTo>
                    <a:lnTo>
                      <a:pt x="1110" y="912"/>
                    </a:lnTo>
                    <a:lnTo>
                      <a:pt x="1115" y="947"/>
                    </a:lnTo>
                    <a:lnTo>
                      <a:pt x="1117" y="954"/>
                    </a:lnTo>
                    <a:lnTo>
                      <a:pt x="1131" y="961"/>
                    </a:lnTo>
                    <a:lnTo>
                      <a:pt x="1195" y="942"/>
                    </a:lnTo>
                    <a:lnTo>
                      <a:pt x="1228" y="921"/>
                    </a:lnTo>
                    <a:lnTo>
                      <a:pt x="1252" y="928"/>
                    </a:lnTo>
                    <a:lnTo>
                      <a:pt x="1261" y="905"/>
                    </a:lnTo>
                    <a:lnTo>
                      <a:pt x="1247" y="895"/>
                    </a:lnTo>
                    <a:lnTo>
                      <a:pt x="1261" y="775"/>
                    </a:lnTo>
                    <a:lnTo>
                      <a:pt x="1238" y="626"/>
                    </a:lnTo>
                    <a:lnTo>
                      <a:pt x="1122" y="432"/>
                    </a:lnTo>
                    <a:lnTo>
                      <a:pt x="1110" y="359"/>
                    </a:lnTo>
                    <a:lnTo>
                      <a:pt x="1023" y="253"/>
                    </a:lnTo>
                    <a:lnTo>
                      <a:pt x="916" y="23"/>
                    </a:lnTo>
                    <a:lnTo>
                      <a:pt x="921" y="7"/>
                    </a:lnTo>
                    <a:lnTo>
                      <a:pt x="850" y="0"/>
                    </a:lnTo>
                    <a:lnTo>
                      <a:pt x="841" y="16"/>
                    </a:lnTo>
                    <a:lnTo>
                      <a:pt x="850" y="45"/>
                    </a:lnTo>
                    <a:lnTo>
                      <a:pt x="850" y="78"/>
                    </a:lnTo>
                    <a:lnTo>
                      <a:pt x="831" y="83"/>
                    </a:lnTo>
                    <a:lnTo>
                      <a:pt x="824" y="75"/>
                    </a:lnTo>
                    <a:lnTo>
                      <a:pt x="817" y="49"/>
                    </a:lnTo>
                    <a:lnTo>
                      <a:pt x="418" y="75"/>
                    </a:lnTo>
                    <a:lnTo>
                      <a:pt x="401" y="59"/>
                    </a:lnTo>
                    <a:lnTo>
                      <a:pt x="392" y="28"/>
                    </a:lnTo>
                    <a:lnTo>
                      <a:pt x="0" y="68"/>
                    </a:lnTo>
                    <a:lnTo>
                      <a:pt x="0" y="94"/>
                    </a:lnTo>
                    <a:lnTo>
                      <a:pt x="38" y="127"/>
                    </a:lnTo>
                    <a:lnTo>
                      <a:pt x="33" y="149"/>
                    </a:lnTo>
                    <a:lnTo>
                      <a:pt x="40" y="177"/>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sp>
            <p:nvSpPr>
              <p:cNvPr id="69" name="Freeform 113"/>
              <p:cNvSpPr>
                <a:spLocks/>
              </p:cNvSpPr>
              <p:nvPr/>
            </p:nvSpPr>
            <p:spPr bwMode="auto">
              <a:xfrm>
                <a:off x="1231662" y="2523778"/>
                <a:ext cx="553155" cy="652544"/>
              </a:xfrm>
              <a:custGeom>
                <a:avLst/>
                <a:gdLst>
                  <a:gd name="T0" fmla="*/ 354 w 938"/>
                  <a:gd name="T1" fmla="*/ 19 h 1106"/>
                  <a:gd name="T2" fmla="*/ 938 w 938"/>
                  <a:gd name="T3" fmla="*/ 114 h 1106"/>
                  <a:gd name="T4" fmla="*/ 801 w 938"/>
                  <a:gd name="T5" fmla="*/ 1106 h 1106"/>
                  <a:gd name="T6" fmla="*/ 520 w 938"/>
                  <a:gd name="T7" fmla="*/ 1063 h 1106"/>
                  <a:gd name="T8" fmla="*/ 0 w 938"/>
                  <a:gd name="T9" fmla="*/ 754 h 1106"/>
                  <a:gd name="T10" fmla="*/ 0 w 938"/>
                  <a:gd name="T11" fmla="*/ 737 h 1106"/>
                  <a:gd name="T12" fmla="*/ 14 w 938"/>
                  <a:gd name="T13" fmla="*/ 723 h 1106"/>
                  <a:gd name="T14" fmla="*/ 35 w 938"/>
                  <a:gd name="T15" fmla="*/ 730 h 1106"/>
                  <a:gd name="T16" fmla="*/ 52 w 938"/>
                  <a:gd name="T17" fmla="*/ 709 h 1106"/>
                  <a:gd name="T18" fmla="*/ 54 w 938"/>
                  <a:gd name="T19" fmla="*/ 690 h 1106"/>
                  <a:gd name="T20" fmla="*/ 26 w 938"/>
                  <a:gd name="T21" fmla="*/ 664 h 1106"/>
                  <a:gd name="T22" fmla="*/ 35 w 938"/>
                  <a:gd name="T23" fmla="*/ 643 h 1106"/>
                  <a:gd name="T24" fmla="*/ 28 w 938"/>
                  <a:gd name="T25" fmla="*/ 626 h 1106"/>
                  <a:gd name="T26" fmla="*/ 33 w 938"/>
                  <a:gd name="T27" fmla="*/ 608 h 1106"/>
                  <a:gd name="T28" fmla="*/ 45 w 938"/>
                  <a:gd name="T29" fmla="*/ 608 h 1106"/>
                  <a:gd name="T30" fmla="*/ 66 w 938"/>
                  <a:gd name="T31" fmla="*/ 586 h 1106"/>
                  <a:gd name="T32" fmla="*/ 71 w 938"/>
                  <a:gd name="T33" fmla="*/ 565 h 1106"/>
                  <a:gd name="T34" fmla="*/ 78 w 938"/>
                  <a:gd name="T35" fmla="*/ 560 h 1106"/>
                  <a:gd name="T36" fmla="*/ 80 w 938"/>
                  <a:gd name="T37" fmla="*/ 518 h 1106"/>
                  <a:gd name="T38" fmla="*/ 97 w 938"/>
                  <a:gd name="T39" fmla="*/ 508 h 1106"/>
                  <a:gd name="T40" fmla="*/ 104 w 938"/>
                  <a:gd name="T41" fmla="*/ 494 h 1106"/>
                  <a:gd name="T42" fmla="*/ 149 w 938"/>
                  <a:gd name="T43" fmla="*/ 473 h 1106"/>
                  <a:gd name="T44" fmla="*/ 139 w 938"/>
                  <a:gd name="T45" fmla="*/ 437 h 1106"/>
                  <a:gd name="T46" fmla="*/ 120 w 938"/>
                  <a:gd name="T47" fmla="*/ 421 h 1106"/>
                  <a:gd name="T48" fmla="*/ 99 w 938"/>
                  <a:gd name="T49" fmla="*/ 355 h 1106"/>
                  <a:gd name="T50" fmla="*/ 106 w 938"/>
                  <a:gd name="T51" fmla="*/ 310 h 1106"/>
                  <a:gd name="T52" fmla="*/ 113 w 938"/>
                  <a:gd name="T53" fmla="*/ 310 h 1106"/>
                  <a:gd name="T54" fmla="*/ 118 w 938"/>
                  <a:gd name="T55" fmla="*/ 206 h 1106"/>
                  <a:gd name="T56" fmla="*/ 128 w 938"/>
                  <a:gd name="T57" fmla="*/ 180 h 1106"/>
                  <a:gd name="T58" fmla="*/ 120 w 938"/>
                  <a:gd name="T59" fmla="*/ 166 h 1106"/>
                  <a:gd name="T60" fmla="*/ 130 w 938"/>
                  <a:gd name="T61" fmla="*/ 152 h 1106"/>
                  <a:gd name="T62" fmla="*/ 151 w 938"/>
                  <a:gd name="T63" fmla="*/ 135 h 1106"/>
                  <a:gd name="T64" fmla="*/ 165 w 938"/>
                  <a:gd name="T65" fmla="*/ 142 h 1106"/>
                  <a:gd name="T66" fmla="*/ 180 w 938"/>
                  <a:gd name="T67" fmla="*/ 142 h 1106"/>
                  <a:gd name="T68" fmla="*/ 189 w 938"/>
                  <a:gd name="T69" fmla="*/ 163 h 1106"/>
                  <a:gd name="T70" fmla="*/ 201 w 938"/>
                  <a:gd name="T71" fmla="*/ 168 h 1106"/>
                  <a:gd name="T72" fmla="*/ 208 w 938"/>
                  <a:gd name="T73" fmla="*/ 163 h 1106"/>
                  <a:gd name="T74" fmla="*/ 224 w 938"/>
                  <a:gd name="T75" fmla="*/ 142 h 1106"/>
                  <a:gd name="T76" fmla="*/ 250 w 938"/>
                  <a:gd name="T77" fmla="*/ 0 h 1106"/>
                  <a:gd name="T78" fmla="*/ 354 w 938"/>
                  <a:gd name="T79" fmla="*/ 1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8" h="1106">
                    <a:moveTo>
                      <a:pt x="354" y="19"/>
                    </a:moveTo>
                    <a:lnTo>
                      <a:pt x="938" y="114"/>
                    </a:lnTo>
                    <a:lnTo>
                      <a:pt x="801" y="1106"/>
                    </a:lnTo>
                    <a:lnTo>
                      <a:pt x="520" y="1063"/>
                    </a:lnTo>
                    <a:lnTo>
                      <a:pt x="0" y="754"/>
                    </a:lnTo>
                    <a:lnTo>
                      <a:pt x="0" y="737"/>
                    </a:lnTo>
                    <a:lnTo>
                      <a:pt x="14" y="723"/>
                    </a:lnTo>
                    <a:lnTo>
                      <a:pt x="35" y="730"/>
                    </a:lnTo>
                    <a:lnTo>
                      <a:pt x="52" y="709"/>
                    </a:lnTo>
                    <a:lnTo>
                      <a:pt x="54" y="690"/>
                    </a:lnTo>
                    <a:lnTo>
                      <a:pt x="26" y="664"/>
                    </a:lnTo>
                    <a:lnTo>
                      <a:pt x="35" y="643"/>
                    </a:lnTo>
                    <a:lnTo>
                      <a:pt x="28" y="626"/>
                    </a:lnTo>
                    <a:lnTo>
                      <a:pt x="33" y="608"/>
                    </a:lnTo>
                    <a:lnTo>
                      <a:pt x="45" y="608"/>
                    </a:lnTo>
                    <a:lnTo>
                      <a:pt x="66" y="586"/>
                    </a:lnTo>
                    <a:lnTo>
                      <a:pt x="71" y="565"/>
                    </a:lnTo>
                    <a:lnTo>
                      <a:pt x="78" y="560"/>
                    </a:lnTo>
                    <a:lnTo>
                      <a:pt x="80" y="518"/>
                    </a:lnTo>
                    <a:lnTo>
                      <a:pt x="97" y="508"/>
                    </a:lnTo>
                    <a:lnTo>
                      <a:pt x="104" y="494"/>
                    </a:lnTo>
                    <a:lnTo>
                      <a:pt x="149" y="473"/>
                    </a:lnTo>
                    <a:lnTo>
                      <a:pt x="139" y="437"/>
                    </a:lnTo>
                    <a:lnTo>
                      <a:pt x="120" y="421"/>
                    </a:lnTo>
                    <a:lnTo>
                      <a:pt x="99" y="355"/>
                    </a:lnTo>
                    <a:lnTo>
                      <a:pt x="106" y="310"/>
                    </a:lnTo>
                    <a:lnTo>
                      <a:pt x="113" y="310"/>
                    </a:lnTo>
                    <a:lnTo>
                      <a:pt x="118" y="206"/>
                    </a:lnTo>
                    <a:lnTo>
                      <a:pt x="128" y="180"/>
                    </a:lnTo>
                    <a:lnTo>
                      <a:pt x="120" y="166"/>
                    </a:lnTo>
                    <a:lnTo>
                      <a:pt x="130" y="152"/>
                    </a:lnTo>
                    <a:lnTo>
                      <a:pt x="151" y="135"/>
                    </a:lnTo>
                    <a:lnTo>
                      <a:pt x="165" y="142"/>
                    </a:lnTo>
                    <a:lnTo>
                      <a:pt x="180" y="142"/>
                    </a:lnTo>
                    <a:lnTo>
                      <a:pt x="189" y="163"/>
                    </a:lnTo>
                    <a:lnTo>
                      <a:pt x="201" y="168"/>
                    </a:lnTo>
                    <a:lnTo>
                      <a:pt x="208" y="163"/>
                    </a:lnTo>
                    <a:lnTo>
                      <a:pt x="224" y="142"/>
                    </a:lnTo>
                    <a:lnTo>
                      <a:pt x="250" y="0"/>
                    </a:lnTo>
                    <a:lnTo>
                      <a:pt x="354" y="19"/>
                    </a:lnTo>
                    <a:close/>
                  </a:path>
                </a:pathLst>
              </a:cu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a:ln w="6350">
                <a:solidFill>
                  <a:schemeClr val="tx2"/>
                </a:solidFill>
              </a:ln>
            </p:spPr>
            <p:txBody>
              <a:bodyPr/>
              <a:lstStyle/>
              <a:p>
                <a:endParaRPr lang="en-US" kern="0" dirty="0">
                  <a:solidFill>
                    <a:srgbClr val="000000"/>
                  </a:solidFill>
                </a:endParaRPr>
              </a:p>
            </p:txBody>
          </p:sp>
        </p:grpSp>
        <p:sp>
          <p:nvSpPr>
            <p:cNvPr id="102" name="5-Point Star 101"/>
            <p:cNvSpPr/>
            <p:nvPr/>
          </p:nvSpPr>
          <p:spPr>
            <a:xfrm>
              <a:off x="7056399" y="808330"/>
              <a:ext cx="200986" cy="200986"/>
            </a:xfrm>
            <a:prstGeom prst="star5">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5-Point Star 102"/>
            <p:cNvSpPr/>
            <p:nvPr/>
          </p:nvSpPr>
          <p:spPr>
            <a:xfrm>
              <a:off x="5571631" y="1725748"/>
              <a:ext cx="200986" cy="200986"/>
            </a:xfrm>
            <a:prstGeom prst="star5">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5-Point Star 103"/>
            <p:cNvSpPr/>
            <p:nvPr/>
          </p:nvSpPr>
          <p:spPr>
            <a:xfrm>
              <a:off x="7979852" y="2096940"/>
              <a:ext cx="200986" cy="200986"/>
            </a:xfrm>
            <a:prstGeom prst="star5">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p:cNvSpPr txBox="1"/>
          <p:nvPr/>
        </p:nvSpPr>
        <p:spPr>
          <a:xfrm>
            <a:off x="7441382" y="1654175"/>
            <a:ext cx="1426609" cy="193899"/>
          </a:xfrm>
          <a:prstGeom prst="rect">
            <a:avLst/>
          </a:prstGeom>
          <a:noFill/>
        </p:spPr>
        <p:txBody>
          <a:bodyPr wrap="none" lIns="0" tIns="0" rIns="0" bIns="0" rtlCol="0" anchor="ctr" anchorCtr="0">
            <a:spAutoFit/>
          </a:bodyPr>
          <a:lstStyle/>
          <a:p>
            <a:pPr algn="r">
              <a:lnSpc>
                <a:spcPct val="90000"/>
              </a:lnSpc>
            </a:pPr>
            <a:r>
              <a:rPr lang="en-US" sz="1400" dirty="0"/>
              <a:t>Rochester, Minnesota</a:t>
            </a:r>
          </a:p>
        </p:txBody>
      </p:sp>
      <p:sp>
        <p:nvSpPr>
          <p:cNvPr id="106" name="TextBox 105"/>
          <p:cNvSpPr txBox="1"/>
          <p:nvPr/>
        </p:nvSpPr>
        <p:spPr>
          <a:xfrm>
            <a:off x="7543911" y="6513540"/>
            <a:ext cx="1324080" cy="193899"/>
          </a:xfrm>
          <a:prstGeom prst="rect">
            <a:avLst/>
          </a:prstGeom>
          <a:noFill/>
        </p:spPr>
        <p:txBody>
          <a:bodyPr wrap="none" lIns="0" tIns="0" rIns="0" bIns="0" rtlCol="0" anchor="ctr" anchorCtr="0">
            <a:spAutoFit/>
          </a:bodyPr>
          <a:lstStyle/>
          <a:p>
            <a:pPr algn="r">
              <a:lnSpc>
                <a:spcPct val="90000"/>
              </a:lnSpc>
            </a:pPr>
            <a:r>
              <a:rPr lang="en-US" sz="1400" dirty="0"/>
              <a:t>Jacksonville, Florida</a:t>
            </a:r>
          </a:p>
        </p:txBody>
      </p:sp>
      <p:sp>
        <p:nvSpPr>
          <p:cNvPr id="107" name="TextBox 106"/>
          <p:cNvSpPr txBox="1"/>
          <p:nvPr/>
        </p:nvSpPr>
        <p:spPr>
          <a:xfrm>
            <a:off x="4709942" y="3219198"/>
            <a:ext cx="729430" cy="581698"/>
          </a:xfrm>
          <a:prstGeom prst="rect">
            <a:avLst/>
          </a:prstGeom>
          <a:noFill/>
        </p:spPr>
        <p:txBody>
          <a:bodyPr wrap="none" lIns="0" tIns="0" rIns="0" bIns="0" rtlCol="0" anchor="ctr" anchorCtr="0">
            <a:spAutoFit/>
          </a:bodyPr>
          <a:lstStyle/>
          <a:p>
            <a:pPr algn="r">
              <a:lnSpc>
                <a:spcPct val="90000"/>
              </a:lnSpc>
            </a:pPr>
            <a:r>
              <a:rPr lang="en-US" sz="1400" dirty="0"/>
              <a:t>Phoenix/</a:t>
            </a:r>
            <a:br>
              <a:rPr lang="en-US" sz="1400" dirty="0"/>
            </a:br>
            <a:r>
              <a:rPr lang="en-US" sz="1400" dirty="0"/>
              <a:t>Scottsdale,</a:t>
            </a:r>
            <a:br>
              <a:rPr lang="en-US" sz="1400" dirty="0"/>
            </a:br>
            <a:r>
              <a:rPr lang="en-US" sz="1400" dirty="0"/>
              <a:t>Arizona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081" y="3831548"/>
            <a:ext cx="2568127" cy="1169823"/>
          </a:xfrm>
          <a:prstGeom prst="rect">
            <a:avLst/>
          </a:prstGeom>
          <a:effectLst>
            <a:outerShdw blurRad="63500" sx="102000" sy="102000" algn="ctr" rotWithShape="0">
              <a:prstClr val="black">
                <a:alpha val="40000"/>
              </a:prstClr>
            </a:outerShdw>
          </a:effectLst>
        </p:spPr>
      </p:pic>
      <p:sp>
        <p:nvSpPr>
          <p:cNvPr id="108" name="TextBox 107"/>
          <p:cNvSpPr txBox="1"/>
          <p:nvPr/>
        </p:nvSpPr>
        <p:spPr>
          <a:xfrm>
            <a:off x="7439750" y="1322273"/>
            <a:ext cx="1429879" cy="221599"/>
          </a:xfrm>
          <a:prstGeom prst="rect">
            <a:avLst/>
          </a:prstGeom>
          <a:noFill/>
        </p:spPr>
        <p:txBody>
          <a:bodyPr wrap="none" lIns="0" tIns="0" rIns="0" bIns="0" rtlCol="0" anchor="ctr" anchorCtr="0">
            <a:spAutoFit/>
          </a:bodyPr>
          <a:lstStyle/>
          <a:p>
            <a:pPr algn="ctr">
              <a:lnSpc>
                <a:spcPct val="90000"/>
              </a:lnSpc>
            </a:pPr>
            <a:r>
              <a:rPr lang="en-US" sz="1600" b="1" dirty="0"/>
              <a:t>MAIN CAMPUSES</a:t>
            </a:r>
          </a:p>
        </p:txBody>
      </p:sp>
      <p:grpSp>
        <p:nvGrpSpPr>
          <p:cNvPr id="21" name="Group 20">
            <a:extLst>
              <a:ext uri="{FF2B5EF4-FFF2-40B4-BE49-F238E27FC236}">
                <a16:creationId xmlns:a16="http://schemas.microsoft.com/office/drawing/2014/main" id="{70C9FF3C-D46E-4AF4-F9E6-8DB3883721CC}"/>
              </a:ext>
            </a:extLst>
          </p:cNvPr>
          <p:cNvGrpSpPr/>
          <p:nvPr/>
        </p:nvGrpSpPr>
        <p:grpSpPr>
          <a:xfrm>
            <a:off x="1020854" y="3288529"/>
            <a:ext cx="2977901" cy="664797"/>
            <a:chOff x="1259214" y="3372313"/>
            <a:chExt cx="2977901" cy="664797"/>
          </a:xfrm>
        </p:grpSpPr>
        <p:sp>
          <p:nvSpPr>
            <p:cNvPr id="78" name="TextBox 77">
              <a:extLst>
                <a:ext uri="{FF2B5EF4-FFF2-40B4-BE49-F238E27FC236}">
                  <a16:creationId xmlns:a16="http://schemas.microsoft.com/office/drawing/2014/main" id="{32AE0DF7-844A-AC09-4B78-3CFB2D73DA25}"/>
                </a:ext>
              </a:extLst>
            </p:cNvPr>
            <p:cNvSpPr txBox="1"/>
            <p:nvPr/>
          </p:nvSpPr>
          <p:spPr>
            <a:xfrm>
              <a:off x="2935477" y="3422560"/>
              <a:ext cx="1301638" cy="553998"/>
            </a:xfrm>
            <a:prstGeom prst="rect">
              <a:avLst/>
            </a:prstGeom>
            <a:noFill/>
          </p:spPr>
          <p:txBody>
            <a:bodyPr wrap="none" lIns="0" tIns="0" rIns="0" bIns="0" rtlCol="0" anchor="ctr" anchorCtr="0">
              <a:spAutoFit/>
            </a:bodyPr>
            <a:lstStyle/>
            <a:p>
              <a:pPr>
                <a:lnSpc>
                  <a:spcPct val="90000"/>
                </a:lnSpc>
              </a:pPr>
              <a:r>
                <a:rPr lang="en-US" sz="2000" dirty="0">
                  <a:solidFill>
                    <a:schemeClr val="tx2">
                      <a:lumMod val="75000"/>
                    </a:schemeClr>
                  </a:solidFill>
                  <a:cs typeface="Arial" panose="020B0604020202020204" pitchFamily="34" charset="0"/>
                </a:rPr>
                <a:t>RESEARCH </a:t>
              </a:r>
            </a:p>
            <a:p>
              <a:pPr>
                <a:lnSpc>
                  <a:spcPct val="90000"/>
                </a:lnSpc>
              </a:pPr>
              <a:r>
                <a:rPr lang="en-US" sz="2000" dirty="0">
                  <a:solidFill>
                    <a:schemeClr val="tx2">
                      <a:lumMod val="75000"/>
                    </a:schemeClr>
                  </a:solidFill>
                  <a:cs typeface="Arial" panose="020B0604020202020204" pitchFamily="34" charset="0"/>
                </a:rPr>
                <a:t>PERSONNEL</a:t>
              </a:r>
            </a:p>
          </p:txBody>
        </p:sp>
        <p:sp>
          <p:nvSpPr>
            <p:cNvPr id="79" name="TextBox 78">
              <a:extLst>
                <a:ext uri="{FF2B5EF4-FFF2-40B4-BE49-F238E27FC236}">
                  <a16:creationId xmlns:a16="http://schemas.microsoft.com/office/drawing/2014/main" id="{4977083E-9F1C-3775-EFA9-8C25271A52C6}"/>
                </a:ext>
              </a:extLst>
            </p:cNvPr>
            <p:cNvSpPr txBox="1"/>
            <p:nvPr/>
          </p:nvSpPr>
          <p:spPr>
            <a:xfrm>
              <a:off x="1259214" y="3372313"/>
              <a:ext cx="1543691" cy="664797"/>
            </a:xfrm>
            <a:prstGeom prst="rect">
              <a:avLst/>
            </a:prstGeom>
            <a:noFill/>
          </p:spPr>
          <p:txBody>
            <a:bodyPr wrap="none" lIns="0" tIns="0" rIns="0" bIns="0" rtlCol="0" anchor="ctr" anchorCtr="0">
              <a:spAutoFit/>
            </a:bodyPr>
            <a:lstStyle/>
            <a:p>
              <a:pPr algn="r">
                <a:lnSpc>
                  <a:spcPct val="90000"/>
                </a:lnSpc>
              </a:pPr>
              <a:r>
                <a:rPr lang="en-US" sz="4800" b="1" dirty="0">
                  <a:solidFill>
                    <a:schemeClr val="tx2">
                      <a:lumMod val="75000"/>
                    </a:schemeClr>
                  </a:solidFill>
                  <a:latin typeface="Arial" panose="020B0604020202020204" pitchFamily="34" charset="0"/>
                  <a:cs typeface="Arial" panose="020B0604020202020204" pitchFamily="34" charset="0"/>
                </a:rPr>
                <a:t>4,270</a:t>
              </a:r>
              <a:endParaRPr lang="en-US" sz="2000" dirty="0">
                <a:solidFill>
                  <a:schemeClr val="tx2">
                    <a:lumMod val="75000"/>
                  </a:schemeClr>
                </a:solidFill>
                <a:cs typeface="Arial" panose="020B0604020202020204" pitchFamily="34" charset="0"/>
              </a:endParaRPr>
            </a:p>
          </p:txBody>
        </p:sp>
      </p:grpSp>
    </p:spTree>
    <p:extLst>
      <p:ext uri="{BB962C8B-B14F-4D97-AF65-F5344CB8AC3E}">
        <p14:creationId xmlns:p14="http://schemas.microsoft.com/office/powerpoint/2010/main" val="1643375425"/>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3776661" cy="818686"/>
          </a:xfrm>
        </p:spPr>
        <p:txBody>
          <a:bodyPr/>
          <a:lstStyle/>
          <a:p>
            <a:r>
              <a:rPr lang="en-US" dirty="0"/>
              <a:t>Mayo Clinic Today</a:t>
            </a:r>
          </a:p>
        </p:txBody>
      </p:sp>
      <p:sp>
        <p:nvSpPr>
          <p:cNvPr id="3" name="Content Placeholder 2"/>
          <p:cNvSpPr>
            <a:spLocks noGrp="1"/>
          </p:cNvSpPr>
          <p:nvPr>
            <p:ph idx="1"/>
          </p:nvPr>
        </p:nvSpPr>
        <p:spPr>
          <a:xfrm>
            <a:off x="404814" y="1862137"/>
            <a:ext cx="3776662" cy="4389437"/>
          </a:xfrm>
        </p:spPr>
        <p:txBody>
          <a:bodyPr/>
          <a:lstStyle/>
          <a:p>
            <a:r>
              <a:rPr lang="en-US" altLang="en-US" dirty="0"/>
              <a:t>Mayo Clinic is one of the best-known and most-trusted names in medicine throughout the world.</a:t>
            </a:r>
          </a:p>
          <a:p>
            <a:r>
              <a:rPr lang="en-US" altLang="en-US" dirty="0"/>
              <a:t>More than one million people receive care at Mayo Clinic locations each year, and millions more benefit from innovations and discoveries that provide answers, healing and hope.</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991" y="1921000"/>
            <a:ext cx="4971009" cy="3307914"/>
          </a:xfrm>
          <a:prstGeom prst="rect">
            <a:avLst/>
          </a:prstGeom>
        </p:spPr>
      </p:pic>
      <p:sp>
        <p:nvSpPr>
          <p:cNvPr id="20" name="TextBox 19"/>
          <p:cNvSpPr txBox="1"/>
          <p:nvPr/>
        </p:nvSpPr>
        <p:spPr>
          <a:xfrm>
            <a:off x="5236483" y="6369565"/>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21" name="TextBox 20"/>
          <p:cNvSpPr txBox="1"/>
          <p:nvPr/>
        </p:nvSpPr>
        <p:spPr>
          <a:xfrm>
            <a:off x="404813" y="5719181"/>
            <a:ext cx="3279616" cy="387798"/>
          </a:xfrm>
          <a:prstGeom prst="rect">
            <a:avLst/>
          </a:prstGeom>
          <a:noFill/>
        </p:spPr>
        <p:txBody>
          <a:bodyPr wrap="none" lIns="0" tIns="0" rIns="0" bIns="0" rtlCol="0" anchor="ctr" anchorCtr="0">
            <a:spAutoFit/>
          </a:bodyPr>
          <a:lstStyle/>
          <a:p>
            <a:pPr>
              <a:lnSpc>
                <a:spcPct val="90000"/>
              </a:lnSpc>
            </a:pPr>
            <a:r>
              <a:rPr lang="en-US" sz="2800" spc="300" dirty="0">
                <a:solidFill>
                  <a:schemeClr val="tx2">
                    <a:lumMod val="60000"/>
                    <a:lumOff val="40000"/>
                  </a:schemeClr>
                </a:solidFill>
                <a:cs typeface="Times New Roman" panose="02020603050405020304" pitchFamily="18" charset="0"/>
              </a:rPr>
              <a:t>www.mayoclinic.org</a:t>
            </a:r>
          </a:p>
        </p:txBody>
      </p:sp>
    </p:spTree>
    <p:extLst>
      <p:ext uri="{BB962C8B-B14F-4D97-AF65-F5344CB8AC3E}">
        <p14:creationId xmlns:p14="http://schemas.microsoft.com/office/powerpoint/2010/main" val="1788847712"/>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5702371" cy="466724"/>
          </a:xfrm>
        </p:spPr>
        <p:txBody>
          <a:bodyPr/>
          <a:lstStyle/>
          <a:p>
            <a:r>
              <a:rPr lang="en-US" dirty="0"/>
              <a:t>Mayo Clinic Values Council</a:t>
            </a:r>
          </a:p>
        </p:txBody>
      </p:sp>
      <p:sp>
        <p:nvSpPr>
          <p:cNvPr id="3" name="Content Placeholder 2"/>
          <p:cNvSpPr>
            <a:spLocks noGrp="1"/>
          </p:cNvSpPr>
          <p:nvPr>
            <p:ph idx="1"/>
          </p:nvPr>
        </p:nvSpPr>
        <p:spPr>
          <a:xfrm>
            <a:off x="404814" y="1862137"/>
            <a:ext cx="3776662" cy="4389437"/>
          </a:xfrm>
        </p:spPr>
        <p:txBody>
          <a:bodyPr/>
          <a:lstStyle/>
          <a:p>
            <a:pPr marL="342900" indent="-342900">
              <a:buFont typeface="Arial" panose="020B0604020202020204" pitchFamily="34" charset="0"/>
              <a:buChar char="•"/>
            </a:pPr>
            <a:r>
              <a:rPr lang="en-US" altLang="en-US" dirty="0"/>
              <a:t>Promotes Mayo / Franciscan values across all Mayo Clinic</a:t>
            </a:r>
          </a:p>
          <a:p>
            <a:pPr marL="342900" indent="-342900">
              <a:buFont typeface="Arial" panose="020B0604020202020204" pitchFamily="34" charset="0"/>
              <a:buChar char="•"/>
            </a:pPr>
            <a:r>
              <a:rPr lang="en-US" altLang="en-US" dirty="0"/>
              <a:t>Perpetuates the Franciscan Legacy on the Saint Marys Campus and across all Mayo Clinic </a:t>
            </a:r>
            <a:endParaRPr lang="en-US" dirty="0"/>
          </a:p>
        </p:txBody>
      </p:sp>
      <p:sp>
        <p:nvSpPr>
          <p:cNvPr id="20" name="TextBox 19"/>
          <p:cNvSpPr txBox="1"/>
          <p:nvPr/>
        </p:nvSpPr>
        <p:spPr>
          <a:xfrm>
            <a:off x="5236483" y="6369565"/>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21" name="TextBox 20"/>
          <p:cNvSpPr txBox="1"/>
          <p:nvPr/>
        </p:nvSpPr>
        <p:spPr>
          <a:xfrm>
            <a:off x="404813" y="5719181"/>
            <a:ext cx="3279616" cy="387798"/>
          </a:xfrm>
          <a:prstGeom prst="rect">
            <a:avLst/>
          </a:prstGeom>
          <a:noFill/>
        </p:spPr>
        <p:txBody>
          <a:bodyPr wrap="none" lIns="0" tIns="0" rIns="0" bIns="0" rtlCol="0" anchor="ctr" anchorCtr="0">
            <a:spAutoFit/>
          </a:bodyPr>
          <a:lstStyle/>
          <a:p>
            <a:pPr>
              <a:lnSpc>
                <a:spcPct val="90000"/>
              </a:lnSpc>
            </a:pPr>
            <a:r>
              <a:rPr lang="en-US" sz="2800" spc="300" dirty="0">
                <a:solidFill>
                  <a:schemeClr val="tx2">
                    <a:lumMod val="60000"/>
                    <a:lumOff val="40000"/>
                  </a:schemeClr>
                </a:solidFill>
                <a:cs typeface="Times New Roman" panose="02020603050405020304" pitchFamily="18" charset="0"/>
              </a:rPr>
              <a:t>www.mayoclinic.org</a:t>
            </a:r>
          </a:p>
        </p:txBody>
      </p:sp>
      <p:pic>
        <p:nvPicPr>
          <p:cNvPr id="5" name="Picture 4">
            <a:extLst>
              <a:ext uri="{FF2B5EF4-FFF2-40B4-BE49-F238E27FC236}">
                <a16:creationId xmlns:a16="http://schemas.microsoft.com/office/drawing/2014/main" id="{2CBE9717-02B7-FC69-F15E-2CEBE8668761}"/>
              </a:ext>
            </a:extLst>
          </p:cNvPr>
          <p:cNvPicPr>
            <a:picLocks noChangeAspect="1"/>
          </p:cNvPicPr>
          <p:nvPr/>
        </p:nvPicPr>
        <p:blipFill>
          <a:blip r:embed="rId2"/>
          <a:stretch>
            <a:fillRect/>
          </a:stretch>
        </p:blipFill>
        <p:spPr>
          <a:xfrm>
            <a:off x="4860531" y="1772162"/>
            <a:ext cx="3232493" cy="4362695"/>
          </a:xfrm>
          <a:prstGeom prst="rect">
            <a:avLst/>
          </a:prstGeom>
        </p:spPr>
      </p:pic>
    </p:spTree>
    <p:extLst>
      <p:ext uri="{BB962C8B-B14F-4D97-AF65-F5344CB8AC3E}">
        <p14:creationId xmlns:p14="http://schemas.microsoft.com/office/powerpoint/2010/main" val="3586736799"/>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18372"/>
            <a:ext cx="9143999" cy="42454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814" y="1187450"/>
            <a:ext cx="7977186" cy="818686"/>
          </a:xfrm>
        </p:spPr>
        <p:txBody>
          <a:bodyPr/>
          <a:lstStyle/>
          <a:p>
            <a:r>
              <a:rPr lang="en-US" dirty="0"/>
              <a:t>For more information about Mayo Clinic history and heritage</a:t>
            </a:r>
          </a:p>
        </p:txBody>
      </p:sp>
      <p:sp>
        <p:nvSpPr>
          <p:cNvPr id="3" name="Content Placeholder 2"/>
          <p:cNvSpPr>
            <a:spLocks noGrp="1"/>
          </p:cNvSpPr>
          <p:nvPr>
            <p:ph idx="1"/>
          </p:nvPr>
        </p:nvSpPr>
        <p:spPr>
          <a:xfrm>
            <a:off x="404813" y="2018372"/>
            <a:ext cx="2389187" cy="3378664"/>
          </a:xfrm>
        </p:spPr>
        <p:txBody>
          <a:bodyPr/>
          <a:lstStyle/>
          <a:p>
            <a:endParaRPr lang="en-US" altLang="en-US" dirty="0"/>
          </a:p>
          <a:p>
            <a:pPr marL="342900" indent="-342900">
              <a:buFont typeface="Arial" panose="020B0604020202020204" pitchFamily="34" charset="0"/>
              <a:buChar char="•"/>
            </a:pPr>
            <a:r>
              <a:rPr lang="en-US" altLang="en-US" dirty="0"/>
              <a:t>Films &amp; Books</a:t>
            </a:r>
          </a:p>
          <a:p>
            <a:pPr marL="342900" indent="-342900">
              <a:buFont typeface="Arial" panose="020B0604020202020204" pitchFamily="34" charset="0"/>
              <a:buChar char="•"/>
            </a:pPr>
            <a:r>
              <a:rPr lang="en-US" dirty="0"/>
              <a:t>Timelines</a:t>
            </a:r>
          </a:p>
          <a:p>
            <a:pPr marL="342900" indent="-342900">
              <a:buFont typeface="Arial" panose="020B0604020202020204" pitchFamily="34" charset="0"/>
              <a:buChar char="•"/>
            </a:pPr>
            <a:r>
              <a:rPr lang="en-US" dirty="0"/>
              <a:t>Contributions to Medicine</a:t>
            </a:r>
          </a:p>
          <a:p>
            <a:pPr marL="342900" indent="-342900">
              <a:buFont typeface="Arial" panose="020B0604020202020204" pitchFamily="34" charset="0"/>
              <a:buChar char="•"/>
            </a:pPr>
            <a:r>
              <a:rPr lang="en-US" dirty="0"/>
              <a:t>Quotations </a:t>
            </a:r>
          </a:p>
          <a:p>
            <a:pPr marL="342900" indent="-342900">
              <a:buFont typeface="Arial" panose="020B0604020202020204" pitchFamily="34" charset="0"/>
              <a:buChar char="•"/>
            </a:pPr>
            <a:r>
              <a:rPr lang="en-US" dirty="0"/>
              <a:t>Tours &amp; Events</a:t>
            </a:r>
          </a:p>
          <a:p>
            <a:endParaRPr lang="en-US" dirty="0"/>
          </a:p>
          <a:p>
            <a:endParaRPr lang="en-US" dirty="0"/>
          </a:p>
        </p:txBody>
      </p:sp>
      <p:sp>
        <p:nvSpPr>
          <p:cNvPr id="20" name="TextBox 19"/>
          <p:cNvSpPr txBox="1"/>
          <p:nvPr/>
        </p:nvSpPr>
        <p:spPr>
          <a:xfrm>
            <a:off x="5236483" y="6369565"/>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21" name="TextBox 20"/>
          <p:cNvSpPr txBox="1"/>
          <p:nvPr/>
        </p:nvSpPr>
        <p:spPr>
          <a:xfrm>
            <a:off x="404813" y="5719181"/>
            <a:ext cx="3993978" cy="387798"/>
          </a:xfrm>
          <a:prstGeom prst="rect">
            <a:avLst/>
          </a:prstGeom>
          <a:noFill/>
        </p:spPr>
        <p:txBody>
          <a:bodyPr wrap="none" lIns="0" tIns="0" rIns="0" bIns="0" rtlCol="0" anchor="ctr" anchorCtr="0">
            <a:spAutoFit/>
          </a:bodyPr>
          <a:lstStyle/>
          <a:p>
            <a:pPr>
              <a:lnSpc>
                <a:spcPct val="90000"/>
              </a:lnSpc>
            </a:pPr>
            <a:r>
              <a:rPr lang="en-US" sz="2800" b="1" spc="300" dirty="0">
                <a:solidFill>
                  <a:schemeClr val="tx2">
                    <a:lumMod val="60000"/>
                    <a:lumOff val="40000"/>
                  </a:schemeClr>
                </a:solidFill>
                <a:cs typeface="Times New Roman" panose="02020603050405020304" pitchFamily="18" charset="0"/>
              </a:rPr>
              <a:t>History.mayoclinic.org</a:t>
            </a:r>
          </a:p>
        </p:txBody>
      </p:sp>
      <p:pic>
        <p:nvPicPr>
          <p:cNvPr id="5" name="Picture 4">
            <a:extLst>
              <a:ext uri="{FF2B5EF4-FFF2-40B4-BE49-F238E27FC236}">
                <a16:creationId xmlns:a16="http://schemas.microsoft.com/office/drawing/2014/main" id="{D66E95AC-A31A-0D3A-B7BB-243FE0CA25B5}"/>
              </a:ext>
            </a:extLst>
          </p:cNvPr>
          <p:cNvPicPr>
            <a:picLocks noChangeAspect="1"/>
          </p:cNvPicPr>
          <p:nvPr/>
        </p:nvPicPr>
        <p:blipFill>
          <a:blip r:embed="rId2"/>
          <a:stretch>
            <a:fillRect/>
          </a:stretch>
        </p:blipFill>
        <p:spPr>
          <a:xfrm>
            <a:off x="2794000" y="2006136"/>
            <a:ext cx="6121348" cy="2905124"/>
          </a:xfrm>
          <a:prstGeom prst="rect">
            <a:avLst/>
          </a:prstGeom>
        </p:spPr>
      </p:pic>
    </p:spTree>
    <p:extLst>
      <p:ext uri="{BB962C8B-B14F-4D97-AF65-F5344CB8AC3E}">
        <p14:creationId xmlns:p14="http://schemas.microsoft.com/office/powerpoint/2010/main" val="230660143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404814" y="1187450"/>
            <a:ext cx="8335962" cy="409343"/>
          </a:xfrm>
        </p:spPr>
        <p:txBody>
          <a:bodyPr/>
          <a:lstStyle/>
          <a:p>
            <a:r>
              <a:rPr lang="en-US" dirty="0"/>
              <a:t>1883</a:t>
            </a:r>
            <a:r>
              <a:rPr lang="en-US" dirty="0">
                <a:sym typeface="Wingdings 3"/>
              </a:rPr>
              <a:t></a:t>
            </a:r>
            <a:endParaRPr lang="en-US" dirty="0"/>
          </a:p>
        </p:txBody>
      </p:sp>
      <p:sp>
        <p:nvSpPr>
          <p:cNvPr id="3" name="Content Placeholder 2"/>
          <p:cNvSpPr>
            <a:spLocks noGrp="1"/>
          </p:cNvSpPr>
          <p:nvPr>
            <p:ph idx="1"/>
          </p:nvPr>
        </p:nvSpPr>
        <p:spPr>
          <a:xfrm>
            <a:off x="404813" y="1862137"/>
            <a:ext cx="8335962" cy="1107996"/>
          </a:xfrm>
        </p:spPr>
        <p:txBody>
          <a:bodyPr>
            <a:spAutoFit/>
          </a:bodyPr>
          <a:lstStyle/>
          <a:p>
            <a:r>
              <a:rPr lang="en-US" dirty="0"/>
              <a:t>A devastating tornado struck Rochester, Minnesota.  </a:t>
            </a:r>
          </a:p>
          <a:p>
            <a:r>
              <a:rPr lang="en-US" dirty="0"/>
              <a:t>Dr. W.W. Mayo called on the Sisters of St. Francis, a Catholic</a:t>
            </a:r>
            <a:br>
              <a:rPr lang="en-US" dirty="0"/>
            </a:br>
            <a:r>
              <a:rPr lang="en-US" dirty="0"/>
              <a:t>teaching order, to assist in providing medical care to the injured.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 y="3320311"/>
            <a:ext cx="5432498" cy="317732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3395" y="3315526"/>
            <a:ext cx="3530605" cy="3182112"/>
          </a:xfrm>
          <a:prstGeom prst="rect">
            <a:avLst/>
          </a:prstGeom>
        </p:spPr>
      </p:pic>
    </p:spTree>
    <p:extLst>
      <p:ext uri="{BB962C8B-B14F-4D97-AF65-F5344CB8AC3E}">
        <p14:creationId xmlns:p14="http://schemas.microsoft.com/office/powerpoint/2010/main" val="146819930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54176"/>
            <a:ext cx="9144000"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p:nvPr>
        </p:nvSpPr>
        <p:spPr>
          <a:xfrm>
            <a:off x="4570412" y="1187450"/>
            <a:ext cx="4170363" cy="409343"/>
          </a:xfrm>
        </p:spPr>
        <p:txBody>
          <a:bodyPr/>
          <a:lstStyle/>
          <a:p>
            <a:pPr algn="r"/>
            <a:r>
              <a:rPr lang="en-US" dirty="0"/>
              <a:t>1883</a:t>
            </a:r>
          </a:p>
        </p:txBody>
      </p:sp>
      <p:sp>
        <p:nvSpPr>
          <p:cNvPr id="3" name="Content Placeholder 2"/>
          <p:cNvSpPr>
            <a:spLocks noGrp="1"/>
          </p:cNvSpPr>
          <p:nvPr>
            <p:ph idx="1"/>
          </p:nvPr>
        </p:nvSpPr>
        <p:spPr>
          <a:xfrm>
            <a:off x="404813" y="1758059"/>
            <a:ext cx="5059285" cy="1461939"/>
          </a:xfrm>
        </p:spPr>
        <p:txBody>
          <a:bodyPr wrap="square">
            <a:spAutoFit/>
          </a:bodyPr>
          <a:lstStyle/>
          <a:p>
            <a:r>
              <a:rPr lang="en-US" altLang="en-US" dirty="0"/>
              <a:t>Seeing the need for a hospital in Rochester,</a:t>
            </a:r>
            <a:br>
              <a:rPr lang="en-US" altLang="en-US" dirty="0"/>
            </a:br>
            <a:r>
              <a:rPr lang="en-US" altLang="en-US" dirty="0"/>
              <a:t>Mother Alfred Moes of the Sisters of Saint Francis</a:t>
            </a:r>
            <a:br>
              <a:rPr lang="en-US" altLang="en-US" dirty="0"/>
            </a:br>
            <a:r>
              <a:rPr lang="en-US" altLang="en-US" dirty="0"/>
              <a:t>proposed to build and staff a hospital if Dr. William</a:t>
            </a:r>
            <a:br>
              <a:rPr lang="en-US" altLang="en-US" dirty="0"/>
            </a:br>
            <a:r>
              <a:rPr lang="en-US" altLang="en-US" dirty="0"/>
              <a:t>Worrall Mayo and his sons would provide medical</a:t>
            </a:r>
            <a:br>
              <a:rPr lang="en-US" altLang="en-US" dirty="0"/>
            </a:br>
            <a:r>
              <a:rPr lang="en-US" altLang="en-US" dirty="0"/>
              <a:t>care. Hesitant at first, Dr. Mayo agreed.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8"/>
          <a:stretch/>
        </p:blipFill>
        <p:spPr>
          <a:xfrm>
            <a:off x="0" y="3315526"/>
            <a:ext cx="2229322" cy="31821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230" y="3316945"/>
            <a:ext cx="3928414" cy="3179274"/>
          </a:xfrm>
          <a:prstGeom prst="rect">
            <a:avLst/>
          </a:prstGeom>
        </p:spPr>
      </p:pic>
      <p:pic>
        <p:nvPicPr>
          <p:cNvPr id="6" name="Picture 4" descr="541Klein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a:xfrm>
            <a:off x="6001862" y="1892068"/>
            <a:ext cx="2694309" cy="40394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158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4176"/>
            <a:ext cx="9144000"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p:nvPr>
        </p:nvSpPr>
        <p:spPr>
          <a:xfrm>
            <a:off x="404815" y="1187450"/>
            <a:ext cx="3776662" cy="818686"/>
          </a:xfrm>
        </p:spPr>
        <p:txBody>
          <a:bodyPr/>
          <a:lstStyle/>
          <a:p>
            <a:r>
              <a:rPr lang="en-US" dirty="0"/>
              <a:t>1889</a:t>
            </a:r>
          </a:p>
        </p:txBody>
      </p:sp>
      <p:sp>
        <p:nvSpPr>
          <p:cNvPr id="3" name="Content Placeholder 2"/>
          <p:cNvSpPr>
            <a:spLocks noGrp="1"/>
          </p:cNvSpPr>
          <p:nvPr>
            <p:ph idx="1"/>
          </p:nvPr>
        </p:nvSpPr>
        <p:spPr>
          <a:xfrm>
            <a:off x="404814" y="1862137"/>
            <a:ext cx="3776662" cy="4389437"/>
          </a:xfrm>
        </p:spPr>
        <p:txBody>
          <a:bodyPr/>
          <a:lstStyle/>
          <a:p>
            <a:r>
              <a:rPr lang="en-US" altLang="en-US" dirty="0"/>
              <a:t>Saint Marys Hospital opened with 27 beds.  Word spread of the “hospital in the cornfield” and the skill of the Mayo brothers as surgeons.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824" y="3106428"/>
            <a:ext cx="4546823" cy="29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5165471" y="4053903"/>
            <a:ext cx="3575304" cy="2046714"/>
          </a:xfrm>
          <a:prstGeom prst="rect">
            <a:avLst/>
          </a:prstGeom>
        </p:spPr>
        <p:txBody>
          <a:bodyPr vert="horz" wrap="square" lIns="0" tIns="0" rIns="0" bIns="0" rtlCol="0" anchor="b"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800" kern="1200" spc="30" baseline="0">
                <a:solidFill>
                  <a:schemeClr val="tx2"/>
                </a:solidFill>
                <a:latin typeface="Arial Black" panose="020B0A04020102020204" pitchFamily="34" charset="0"/>
                <a:ea typeface="+mn-ea"/>
                <a:cs typeface="+mn-cs"/>
              </a:defRPr>
            </a:lvl1pPr>
            <a:lvl2pPr marL="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4572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9144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en-US" dirty="0"/>
              <a:t>The Mayo brothers worked closely with the Franciscan Sisters, employing the latest antiseptic techniques in surgery.  In 1906, to address the need for more nurses, the Saint Marys School of Nursing was established.</a:t>
            </a:r>
            <a:endParaRPr lang="en-US" dirty="0"/>
          </a:p>
        </p:txBody>
      </p:sp>
      <p:pic>
        <p:nvPicPr>
          <p:cNvPr id="7" name="Picture 4" descr="Surgical Sisters"/>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5165471" y="1246188"/>
            <a:ext cx="3572456" cy="2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73575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813" y="1650380"/>
            <a:ext cx="8739187" cy="4599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5557" r="4614" b="12093"/>
          <a:stretch/>
        </p:blipFill>
        <p:spPr>
          <a:xfrm>
            <a:off x="3883905" y="683811"/>
            <a:ext cx="5260095" cy="5557963"/>
          </a:xfrm>
          <a:prstGeom prst="rect">
            <a:avLst/>
          </a:prstGeom>
        </p:spPr>
      </p:pic>
      <p:sp>
        <p:nvSpPr>
          <p:cNvPr id="11" name="Title 10"/>
          <p:cNvSpPr>
            <a:spLocks noGrp="1"/>
          </p:cNvSpPr>
          <p:nvPr>
            <p:ph type="title"/>
          </p:nvPr>
        </p:nvSpPr>
        <p:spPr>
          <a:xfrm>
            <a:off x="612965" y="1187450"/>
            <a:ext cx="4170363" cy="409343"/>
          </a:xfrm>
        </p:spPr>
        <p:txBody>
          <a:bodyPr/>
          <a:lstStyle/>
          <a:p>
            <a:r>
              <a:rPr lang="en-US" altLang="en-US" dirty="0"/>
              <a:t>1892</a:t>
            </a:r>
            <a:endParaRPr lang="en-US" dirty="0"/>
          </a:p>
        </p:txBody>
      </p:sp>
      <p:sp>
        <p:nvSpPr>
          <p:cNvPr id="7" name="Content Placeholder 2"/>
          <p:cNvSpPr txBox="1">
            <a:spLocks/>
          </p:cNvSpPr>
          <p:nvPr/>
        </p:nvSpPr>
        <p:spPr>
          <a:xfrm>
            <a:off x="646541" y="1863812"/>
            <a:ext cx="3066717" cy="4250741"/>
          </a:xfrm>
          <a:prstGeom prst="rect">
            <a:avLst/>
          </a:prstGeom>
          <a:solidFill>
            <a:schemeClr val="bg1"/>
          </a:solidFill>
          <a:ln w="19050">
            <a:noFill/>
          </a:ln>
          <a:effectLst>
            <a:outerShdw blurRad="63500" sx="102000" sy="102000" algn="ctr" rotWithShape="0">
              <a:prstClr val="black">
                <a:alpha val="40000"/>
              </a:prstClr>
            </a:outerShdw>
          </a:effectLst>
        </p:spPr>
        <p:txBody>
          <a:bodyPr vert="horz" wrap="square" lIns="228600" tIns="91440" rIns="137160" bIns="91440" rtlCol="0" anchor="t" anchorCtr="0">
            <a:noAutofit/>
          </a:bodyPr>
          <a:lstStyle>
            <a:lvl1pPr marL="0" indent="0" algn="l" defTabSz="914400" rtl="0" eaLnBrk="1" latinLnBrk="0" hangingPunct="1">
              <a:lnSpc>
                <a:spcPct val="95000"/>
              </a:lnSpc>
              <a:spcBef>
                <a:spcPts val="1800"/>
              </a:spcBef>
              <a:buClr>
                <a:schemeClr val="tx2"/>
              </a:buClr>
              <a:buFont typeface="Arial" pitchFamily="34" charset="0"/>
              <a:buNone/>
              <a:defRPr sz="2800" kern="1200" spc="30" baseline="0">
                <a:solidFill>
                  <a:schemeClr val="tx2"/>
                </a:solidFill>
                <a:latin typeface="Arial Black" panose="020B0A04020102020204" pitchFamily="34" charset="0"/>
                <a:ea typeface="+mn-ea"/>
                <a:cs typeface="+mn-cs"/>
              </a:defRPr>
            </a:lvl1pPr>
            <a:lvl2pPr marL="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4572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9144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en-US" b="1" dirty="0"/>
              <a:t>Innovation</a:t>
            </a:r>
            <a:r>
              <a:rPr lang="en-US" altLang="en-US" dirty="0"/>
              <a:t> was the standard of the Mayo practice from the beginning. As the demand for their services increased, Dr. Will and Dr. Charlie asked other doctors and basic science researchers to join them.</a:t>
            </a:r>
            <a:br>
              <a:rPr lang="en-US" altLang="en-US" dirty="0"/>
            </a:br>
            <a:r>
              <a:rPr lang="en-US" altLang="en-US" dirty="0"/>
              <a:t>They welcomed partners</a:t>
            </a:r>
            <a:br>
              <a:rPr lang="en-US" altLang="en-US" dirty="0"/>
            </a:br>
            <a:r>
              <a:rPr lang="en-US" altLang="en-US" dirty="0"/>
              <a:t>and associates whose skills complemented their own, establishing the </a:t>
            </a:r>
            <a:r>
              <a:rPr lang="en-US" altLang="en-US" b="1" dirty="0"/>
              <a:t>model of teamwork </a:t>
            </a:r>
            <a:r>
              <a:rPr lang="en-US" altLang="en-US" dirty="0"/>
              <a:t>that continues today.</a:t>
            </a:r>
          </a:p>
        </p:txBody>
      </p:sp>
      <p:sp>
        <p:nvSpPr>
          <p:cNvPr id="9" name="Content Placeholder 8"/>
          <p:cNvSpPr>
            <a:spLocks noGrp="1"/>
          </p:cNvSpPr>
          <p:nvPr>
            <p:ph idx="1"/>
          </p:nvPr>
        </p:nvSpPr>
        <p:spPr>
          <a:xfrm>
            <a:off x="4071068" y="5442949"/>
            <a:ext cx="4908246" cy="584775"/>
          </a:xfrm>
        </p:spPr>
        <p:txBody>
          <a:bodyPr wrap="square">
            <a:spAutoFit/>
          </a:bodyPr>
          <a:lstStyle/>
          <a:p>
            <a:pPr algn="ctr"/>
            <a:r>
              <a:rPr lang="en-US" altLang="en-US" dirty="0"/>
              <a:t>The first partner, </a:t>
            </a:r>
            <a:r>
              <a:rPr lang="en-US" altLang="en-US" b="1" dirty="0"/>
              <a:t>Augustus W. Stinchfield, M.D.,</a:t>
            </a:r>
            <a:br>
              <a:rPr lang="en-US" altLang="en-US" dirty="0"/>
            </a:br>
            <a:r>
              <a:rPr lang="en-US" altLang="en-US" dirty="0"/>
              <a:t>was added to the Mayo family practice.</a:t>
            </a:r>
            <a:endParaRPr lang="en-US" dirty="0"/>
          </a:p>
        </p:txBody>
      </p:sp>
    </p:spTree>
    <p:extLst>
      <p:ext uri="{BB962C8B-B14F-4D97-AF65-F5344CB8AC3E}">
        <p14:creationId xmlns:p14="http://schemas.microsoft.com/office/powerpoint/2010/main" val="28037238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50380"/>
            <a:ext cx="9144000" cy="4601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26205" y="1187450"/>
            <a:ext cx="3514570" cy="409343"/>
          </a:xfrm>
        </p:spPr>
        <p:txBody>
          <a:bodyPr/>
          <a:lstStyle/>
          <a:p>
            <a:r>
              <a:rPr lang="en-US" dirty="0"/>
              <a:t>1905</a:t>
            </a:r>
          </a:p>
        </p:txBody>
      </p:sp>
      <p:sp>
        <p:nvSpPr>
          <p:cNvPr id="3" name="Content Placeholder 2"/>
          <p:cNvSpPr>
            <a:spLocks noGrp="1"/>
          </p:cNvSpPr>
          <p:nvPr>
            <p:ph idx="1"/>
          </p:nvPr>
        </p:nvSpPr>
        <p:spPr>
          <a:xfrm>
            <a:off x="5226204" y="1862137"/>
            <a:ext cx="2981093" cy="4389437"/>
          </a:xfrm>
        </p:spPr>
        <p:txBody>
          <a:bodyPr/>
          <a:lstStyle/>
          <a:p>
            <a:r>
              <a:rPr lang="en-US" altLang="en-US" b="1" dirty="0"/>
              <a:t>Louis Wilson, M.D.,</a:t>
            </a:r>
            <a:r>
              <a:rPr lang="en-US" altLang="en-US" dirty="0"/>
              <a:t> was hired</a:t>
            </a:r>
            <a:br>
              <a:rPr lang="en-US" altLang="en-US" dirty="0"/>
            </a:br>
            <a:r>
              <a:rPr lang="en-US" altLang="en-US" dirty="0"/>
              <a:t>to develop the laboratories.  Dr. Wilson also developed a rapid way to diagnose surgical specimens, allowing Mayo surgeons to explore, diagnose and repair tissue all in one operation.</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4813" y="1246188"/>
            <a:ext cx="4319653" cy="5251450"/>
          </a:xfrm>
          <a:prstGeom prst="rect">
            <a:avLst/>
          </a:prstGeom>
        </p:spPr>
      </p:pic>
    </p:spTree>
    <p:extLst>
      <p:ext uri="{BB962C8B-B14F-4D97-AF65-F5344CB8AC3E}">
        <p14:creationId xmlns:p14="http://schemas.microsoft.com/office/powerpoint/2010/main" val="3684629112"/>
      </p:ext>
    </p:extLst>
  </p:cSld>
  <p:clrMapOvr>
    <a:masterClrMapping/>
  </p:clrMapOvr>
  <p:transition spd="slow">
    <p:push/>
  </p:transition>
</p:sld>
</file>

<file path=ppt/theme/theme1.xml><?xml version="1.0" encoding="utf-8"?>
<a:theme xmlns:a="http://schemas.openxmlformats.org/drawingml/2006/main" name="MayoWhite">
  <a:themeElements>
    <a:clrScheme name="MC History">
      <a:dk1>
        <a:sysClr val="windowText" lastClr="000000"/>
      </a:dk1>
      <a:lt1>
        <a:sysClr val="window" lastClr="FFFFFF"/>
      </a:lt1>
      <a:dk2>
        <a:srgbClr val="3967C1"/>
      </a:dk2>
      <a:lt2>
        <a:srgbClr val="CCECFF"/>
      </a:lt2>
      <a:accent1>
        <a:srgbClr val="027BFB"/>
      </a:accent1>
      <a:accent2>
        <a:srgbClr val="FF7415"/>
      </a:accent2>
      <a:accent3>
        <a:srgbClr val="19B34C"/>
      </a:accent3>
      <a:accent4>
        <a:srgbClr val="AC49C3"/>
      </a:accent4>
      <a:accent5>
        <a:srgbClr val="FFCC00"/>
      </a:accent5>
      <a:accent6>
        <a:srgbClr val="FF5050"/>
      </a:accent6>
      <a:hlink>
        <a:srgbClr val="027BFB"/>
      </a:hlink>
      <a:folHlink>
        <a:srgbClr val="1ABC50"/>
      </a:folHlink>
    </a:clrScheme>
    <a:fontScheme name="Custom 2">
      <a:majorFont>
        <a:latin typeface="Arial Black"/>
        <a:ea typeface=""/>
        <a:cs typeface=""/>
      </a:majorFont>
      <a:minorFont>
        <a:latin typeface="Arial Narrow"/>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MayoWhite</Template>
  <TotalTime>3428</TotalTime>
  <Words>1963</Words>
  <Application>Microsoft Office PowerPoint</Application>
  <PresentationFormat>On-screen Show (4:3)</PresentationFormat>
  <Paragraphs>171</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Black</vt:lpstr>
      <vt:lpstr>Arial Narrow</vt:lpstr>
      <vt:lpstr>Calibri</vt:lpstr>
      <vt:lpstr>Times New Roman</vt:lpstr>
      <vt:lpstr>MayoWhite</vt:lpstr>
      <vt:lpstr>History &amp; Heritage Highlights</vt:lpstr>
      <vt:lpstr>Mayo Clinic is…</vt:lpstr>
      <vt:lpstr>1864</vt:lpstr>
      <vt:lpstr>1883 &amp; 1888</vt:lpstr>
      <vt:lpstr>1883</vt:lpstr>
      <vt:lpstr>1883</vt:lpstr>
      <vt:lpstr>1889</vt:lpstr>
      <vt:lpstr>1892</vt:lpstr>
      <vt:lpstr>1905</vt:lpstr>
      <vt:lpstr>1906</vt:lpstr>
      <vt:lpstr>1907</vt:lpstr>
      <vt:lpstr>1910</vt:lpstr>
      <vt:lpstr>1914</vt:lpstr>
      <vt:lpstr>1917</vt:lpstr>
      <vt:lpstr>By 1915…</vt:lpstr>
      <vt:lpstr>1919 </vt:lpstr>
      <vt:lpstr>1919</vt:lpstr>
      <vt:lpstr>1926</vt:lpstr>
      <vt:lpstr>1928</vt:lpstr>
      <vt:lpstr>May 26, 1939 </vt:lpstr>
      <vt:lpstr>July 28, 1939 </vt:lpstr>
      <vt:lpstr>World War II</vt:lpstr>
      <vt:lpstr>1950</vt:lpstr>
      <vt:lpstr>Early 1950s</vt:lpstr>
      <vt:lpstr>1955</vt:lpstr>
      <vt:lpstr>1955</vt:lpstr>
      <vt:lpstr>1958</vt:lpstr>
      <vt:lpstr>1964</vt:lpstr>
      <vt:lpstr>1966</vt:lpstr>
      <vt:lpstr>1969</vt:lpstr>
      <vt:lpstr>1972</vt:lpstr>
      <vt:lpstr>1973</vt:lpstr>
      <vt:lpstr>1973</vt:lpstr>
      <vt:lpstr>1984</vt:lpstr>
      <vt:lpstr>1986</vt:lpstr>
      <vt:lpstr>1986</vt:lpstr>
      <vt:lpstr>1987</vt:lpstr>
      <vt:lpstr>1989</vt:lpstr>
      <vt:lpstr>1992</vt:lpstr>
      <vt:lpstr>1998</vt:lpstr>
      <vt:lpstr>2001</vt:lpstr>
      <vt:lpstr>2008</vt:lpstr>
      <vt:lpstr>2011</vt:lpstr>
      <vt:lpstr>2013-2014</vt:lpstr>
      <vt:lpstr>Mayo Clinic Today*</vt:lpstr>
      <vt:lpstr>Mayo Clinic Today</vt:lpstr>
      <vt:lpstr>Mayo Clinic Values Council</vt:lpstr>
      <vt:lpstr>For more information about Mayo Clinic history and heritage</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W Blackburn</dc:creator>
  <dc:description>v2.16</dc:description>
  <cp:lastModifiedBy>Klein, Jeanne M.</cp:lastModifiedBy>
  <cp:revision>209</cp:revision>
  <cp:lastPrinted>2015-09-10T19:34:32Z</cp:lastPrinted>
  <dcterms:created xsi:type="dcterms:W3CDTF">2014-06-30T21:13:12Z</dcterms:created>
  <dcterms:modified xsi:type="dcterms:W3CDTF">2023-07-11T13:21:11Z</dcterms:modified>
</cp:coreProperties>
</file>